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3" r:id="rId2"/>
  </p:sldMasterIdLst>
  <p:notesMasterIdLst>
    <p:notesMasterId r:id="rId16"/>
  </p:notesMasterIdLst>
  <p:sldIdLst>
    <p:sldId id="256" r:id="rId3"/>
    <p:sldId id="257" r:id="rId4"/>
    <p:sldId id="273" r:id="rId5"/>
    <p:sldId id="275" r:id="rId6"/>
    <p:sldId id="270" r:id="rId7"/>
    <p:sldId id="274" r:id="rId8"/>
    <p:sldId id="279" r:id="rId9"/>
    <p:sldId id="280" r:id="rId10"/>
    <p:sldId id="282" r:id="rId11"/>
    <p:sldId id="283" r:id="rId12"/>
    <p:sldId id="284" r:id="rId13"/>
    <p:sldId id="268" r:id="rId14"/>
    <p:sldId id="263" r:id="rId1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5">
          <p15:clr>
            <a:srgbClr val="A4A3A4"/>
          </p15:clr>
        </p15:guide>
        <p15:guide id="2" orient="horz" pos="1882">
          <p15:clr>
            <a:srgbClr val="A4A3A4"/>
          </p15:clr>
        </p15:guide>
        <p15:guide id="3" orient="horz" pos="1697">
          <p15:clr>
            <a:srgbClr val="A4A3A4"/>
          </p15:clr>
        </p15:guide>
        <p15:guide id="4" pos="2878">
          <p15:clr>
            <a:srgbClr val="A4A3A4"/>
          </p15:clr>
        </p15:guide>
        <p15:guide id="5" pos="5979">
          <p15:clr>
            <a:srgbClr val="A4A3A4"/>
          </p15:clr>
        </p15:guide>
        <p15:guide id="6" pos="48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37BB8C"/>
    <a:srgbClr val="02C48B"/>
    <a:srgbClr val="315F97"/>
    <a:srgbClr val="479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5972"/>
  </p:normalViewPr>
  <p:slideViewPr>
    <p:cSldViewPr snapToObjects="1">
      <p:cViewPr varScale="1">
        <p:scale>
          <a:sx n="105" d="100"/>
          <a:sy n="105" d="100"/>
        </p:scale>
        <p:origin x="1613" y="10"/>
      </p:cViewPr>
      <p:guideLst>
        <p:guide orient="horz" pos="1615"/>
        <p:guide orient="horz" pos="1882"/>
        <p:guide orient="horz" pos="1697"/>
        <p:guide pos="2878"/>
        <p:guide pos="5979"/>
        <p:guide pos="4821"/>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lang="ko-KR" altLang="en-US"/>
            </a:pPr>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lang="ko-KR" altLang="en-US"/>
            </a:pPr>
            <a:fld id="{E2B2BC9D-A816-4D0A-858B-1D023B3A8ACA}" type="datetime1">
              <a:rPr lang="ko-KR" altLang="en-US"/>
              <a:pPr lvl="0">
                <a:defRPr lang="ko-KR" altLang="en-US"/>
              </a:pPr>
              <a:t>2020-06-18</a:t>
            </a:fld>
            <a:endParaRPr lang="ko-KR" altLang="en-US" dirty="0"/>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lang="ko-KR" altLang="en-US"/>
            </a:pPr>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rmAutofit/>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lang="ko-KR" altLang="en-US"/>
            </a:pPr>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lang="ko-KR" altLang="en-US"/>
            </a:pPr>
            <a:fld id="{09F4262C-968C-4EE9-8164-CE16364706B3}" type="slidenum">
              <a:rPr lang="ko-KR" altLang="en-US"/>
              <a:pPr lvl="0">
                <a:defRPr lang="ko-KR" altLang="en-US"/>
              </a:pPr>
              <a:t>‹#›</a:t>
            </a:fld>
            <a:endParaRPr lang="ko-KR" altLang="en-US" dirty="0"/>
          </a:p>
        </p:txBody>
      </p:sp>
    </p:spTree>
  </p:cSld>
  <p:clrMap bg1="lt1" tx1="dk1" bg2="lt2" tx2="dk2" accent1="accent1" accent2="accent2" accent3="accent3" accent4="accent4" accent5="accent5" accent6="accent6" hlink="hlink" folHlink="folHlink"/>
  <p:hf hdr="0" ftr="0" dt="0"/>
  <p:notesStyle>
    <a:lvl1pPr marL="0" algn="l" defTabSz="91440" rtl="0" eaLnBrk="1" latinLnBrk="1" hangingPunct="1">
      <a:defRPr sz="1200" kern="1200">
        <a:solidFill>
          <a:schemeClr val="tx1"/>
        </a:solidFill>
        <a:latin typeface="+mj-lt"/>
        <a:ea typeface="+mj-ea"/>
        <a:cs typeface="+mj-cs"/>
      </a:defRPr>
    </a:lvl1pPr>
    <a:lvl2pPr marL="457200" algn="l" defTabSz="91440" rtl="0" eaLnBrk="1" latinLnBrk="1" hangingPunct="1">
      <a:defRPr sz="1200" kern="1200">
        <a:solidFill>
          <a:schemeClr val="tx1"/>
        </a:solidFill>
        <a:latin typeface="+mj-lt"/>
        <a:ea typeface="+mj-ea"/>
        <a:cs typeface="+mj-cs"/>
      </a:defRPr>
    </a:lvl2pPr>
    <a:lvl3pPr marL="914400" algn="l" defTabSz="91440" rtl="0" eaLnBrk="1" latinLnBrk="1" hangingPunct="1">
      <a:defRPr sz="1200" kern="1200">
        <a:solidFill>
          <a:schemeClr val="tx1"/>
        </a:solidFill>
        <a:latin typeface="+mj-lt"/>
        <a:ea typeface="+mj-ea"/>
        <a:cs typeface="+mj-cs"/>
      </a:defRPr>
    </a:lvl3pPr>
    <a:lvl4pPr marL="1371600" algn="l" defTabSz="91440" rtl="0" eaLnBrk="1" latinLnBrk="1" hangingPunct="1">
      <a:defRPr sz="1200" kern="1200">
        <a:solidFill>
          <a:schemeClr val="tx1"/>
        </a:solidFill>
        <a:latin typeface="+mj-lt"/>
        <a:ea typeface="+mj-ea"/>
        <a:cs typeface="+mj-cs"/>
      </a:defRPr>
    </a:lvl4pPr>
    <a:lvl5pPr marL="1828800" algn="l" defTabSz="91440" rtl="0" eaLnBrk="1" latinLnBrk="1" hangingPunct="1">
      <a:defRPr sz="1200" kern="1200">
        <a:solidFill>
          <a:schemeClr val="tx1"/>
        </a:solidFill>
        <a:latin typeface="+mj-lt"/>
        <a:ea typeface="+mj-ea"/>
        <a:cs typeface="+mj-cs"/>
      </a:defRPr>
    </a:lvl5pPr>
    <a:lvl6pPr marL="2286000" algn="l" defTabSz="91440" rtl="0" eaLnBrk="1" latinLnBrk="1" hangingPunct="1">
      <a:defRPr sz="1200" kern="1200">
        <a:solidFill>
          <a:schemeClr val="tx1"/>
        </a:solidFill>
        <a:latin typeface="+mj-lt"/>
        <a:ea typeface="+mj-ea"/>
        <a:cs typeface="+mj-cs"/>
      </a:defRPr>
    </a:lvl6pPr>
    <a:lvl7pPr marL="2743200" algn="l" defTabSz="91440" rtl="0" eaLnBrk="1" latinLnBrk="1" hangingPunct="1">
      <a:defRPr sz="1200" kern="1200">
        <a:solidFill>
          <a:schemeClr val="tx1"/>
        </a:solidFill>
        <a:latin typeface="+mj-lt"/>
        <a:ea typeface="+mj-ea"/>
        <a:cs typeface="+mj-cs"/>
      </a:defRPr>
    </a:lvl7pPr>
    <a:lvl8pPr marL="3200400" algn="l" defTabSz="91440" rtl="0" eaLnBrk="1" latinLnBrk="1" hangingPunct="1">
      <a:defRPr sz="1200" kern="1200">
        <a:solidFill>
          <a:schemeClr val="tx1"/>
        </a:solidFill>
        <a:latin typeface="+mj-lt"/>
        <a:ea typeface="+mj-ea"/>
        <a:cs typeface="+mj-cs"/>
      </a:defRPr>
    </a:lvl8pPr>
    <a:lvl9pPr marL="3657600" algn="l" defTabSz="9144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12</a:t>
            </a:fld>
            <a:endParaRPr lang="en-US" altLang="en-US"/>
          </a:p>
        </p:txBody>
      </p:sp>
    </p:spTree>
    <p:extLst>
      <p:ext uri="{BB962C8B-B14F-4D97-AF65-F5344CB8AC3E}">
        <p14:creationId xmlns:p14="http://schemas.microsoft.com/office/powerpoint/2010/main" val="37173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3</a:t>
            </a:fld>
            <a:endParaRPr lang="en-US" altLang="en-US"/>
          </a:p>
        </p:txBody>
      </p:sp>
    </p:spTree>
    <p:extLst>
      <p:ext uri="{BB962C8B-B14F-4D97-AF65-F5344CB8AC3E}">
        <p14:creationId xmlns:p14="http://schemas.microsoft.com/office/powerpoint/2010/main" val="138439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4</a:t>
            </a:fld>
            <a:endParaRPr lang="en-US" altLang="en-US"/>
          </a:p>
        </p:txBody>
      </p:sp>
    </p:spTree>
    <p:extLst>
      <p:ext uri="{BB962C8B-B14F-4D97-AF65-F5344CB8AC3E}">
        <p14:creationId xmlns:p14="http://schemas.microsoft.com/office/powerpoint/2010/main" val="1995848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5</a:t>
            </a:fld>
            <a:endParaRPr lang="en-US" altLang="en-US"/>
          </a:p>
        </p:txBody>
      </p:sp>
    </p:spTree>
    <p:extLst>
      <p:ext uri="{BB962C8B-B14F-4D97-AF65-F5344CB8AC3E}">
        <p14:creationId xmlns:p14="http://schemas.microsoft.com/office/powerpoint/2010/main" val="549664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6</a:t>
            </a:fld>
            <a:endParaRPr lang="en-US" altLang="en-US"/>
          </a:p>
        </p:txBody>
      </p:sp>
    </p:spTree>
    <p:extLst>
      <p:ext uri="{BB962C8B-B14F-4D97-AF65-F5344CB8AC3E}">
        <p14:creationId xmlns:p14="http://schemas.microsoft.com/office/powerpoint/2010/main" val="251327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lang="ko-KR" altLang="en-US"/>
            </a:pPr>
            <a:fld id="{09F4262C-968C-4EE9-8164-CE16364706B3}" type="slidenum">
              <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rPr>
              <a:pPr marL="0" marR="0" lvl="0" indent="0" algn="r" defTabSz="914400" rtl="0" eaLnBrk="1" fontAlgn="auto" latinLnBrk="1" hangingPunct="1">
                <a:lnSpc>
                  <a:spcPct val="100000"/>
                </a:lnSpc>
                <a:spcBef>
                  <a:spcPts val="0"/>
                </a:spcBef>
                <a:spcAft>
                  <a:spcPts val="0"/>
                </a:spcAft>
                <a:buClrTx/>
                <a:buSzTx/>
                <a:buFontTx/>
                <a:buNone/>
                <a:tabLst/>
                <a:defRPr lang="ko-KR" altLang="en-US"/>
              </a:pPr>
              <a:t>8</a:t>
            </a:fld>
            <a:endPar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endParaRPr>
          </a:p>
        </p:txBody>
      </p:sp>
    </p:spTree>
    <p:extLst>
      <p:ext uri="{BB962C8B-B14F-4D97-AF65-F5344CB8AC3E}">
        <p14:creationId xmlns:p14="http://schemas.microsoft.com/office/powerpoint/2010/main" val="393119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lang="ko-KR" altLang="en-US"/>
            </a:pPr>
            <a:fld id="{09F4262C-968C-4EE9-8164-CE16364706B3}" type="slidenum">
              <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rPr>
              <a:pPr marL="0" marR="0" lvl="0" indent="0" algn="r" defTabSz="914400" rtl="0" eaLnBrk="1" fontAlgn="auto" latinLnBrk="1" hangingPunct="1">
                <a:lnSpc>
                  <a:spcPct val="100000"/>
                </a:lnSpc>
                <a:spcBef>
                  <a:spcPts val="0"/>
                </a:spcBef>
                <a:spcAft>
                  <a:spcPts val="0"/>
                </a:spcAft>
                <a:buClrTx/>
                <a:buSzTx/>
                <a:buFontTx/>
                <a:buNone/>
                <a:tabLst/>
                <a:defRPr lang="ko-KR" altLang="en-US"/>
              </a:pPr>
              <a:t>9</a:t>
            </a:fld>
            <a:endPar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endParaRPr>
          </a:p>
        </p:txBody>
      </p:sp>
    </p:spTree>
    <p:extLst>
      <p:ext uri="{BB962C8B-B14F-4D97-AF65-F5344CB8AC3E}">
        <p14:creationId xmlns:p14="http://schemas.microsoft.com/office/powerpoint/2010/main" val="427408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lang="ko-KR" altLang="en-US"/>
            </a:pPr>
            <a:fld id="{09F4262C-968C-4EE9-8164-CE16364706B3}" type="slidenum">
              <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rPr>
              <a:pPr marL="0" marR="0" lvl="0" indent="0" algn="r" defTabSz="914400" rtl="0" eaLnBrk="1" fontAlgn="auto" latinLnBrk="1" hangingPunct="1">
                <a:lnSpc>
                  <a:spcPct val="100000"/>
                </a:lnSpc>
                <a:spcBef>
                  <a:spcPts val="0"/>
                </a:spcBef>
                <a:spcAft>
                  <a:spcPts val="0"/>
                </a:spcAft>
                <a:buClrTx/>
                <a:buSzTx/>
                <a:buFontTx/>
                <a:buNone/>
                <a:tabLst/>
                <a:defRPr lang="ko-KR" altLang="en-US"/>
              </a:pPr>
              <a:t>10</a:t>
            </a:fld>
            <a:endPar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endParaRPr>
          </a:p>
        </p:txBody>
      </p:sp>
    </p:spTree>
    <p:extLst>
      <p:ext uri="{BB962C8B-B14F-4D97-AF65-F5344CB8AC3E}">
        <p14:creationId xmlns:p14="http://schemas.microsoft.com/office/powerpoint/2010/main" val="3194080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lang="ko-KR" altLang="en-US"/>
            </a:pPr>
            <a:fld id="{09F4262C-968C-4EE9-8164-CE16364706B3}" type="slidenum">
              <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rPr>
              <a:pPr marL="0" marR="0" lvl="0" indent="0" algn="r" defTabSz="914400" rtl="0" eaLnBrk="1" fontAlgn="auto" latinLnBrk="1" hangingPunct="1">
                <a:lnSpc>
                  <a:spcPct val="100000"/>
                </a:lnSpc>
                <a:spcBef>
                  <a:spcPts val="0"/>
                </a:spcBef>
                <a:spcAft>
                  <a:spcPts val="0"/>
                </a:spcAft>
                <a:buClrTx/>
                <a:buSzTx/>
                <a:buFontTx/>
                <a:buNone/>
                <a:tabLst/>
                <a:defRPr lang="ko-KR" altLang="en-US"/>
              </a:pPr>
              <a:t>11</a:t>
            </a:fld>
            <a:endParaRPr kumimoji="0" lang="en-US" altLang="en-US" sz="1200" b="0" i="0" u="none" strike="noStrike" kern="1200" cap="none" spc="0" normalizeH="0" baseline="0" noProof="0">
              <a:ln>
                <a:noFill/>
              </a:ln>
              <a:solidFill>
                <a:prstClr val="black"/>
              </a:solidFill>
              <a:effectLst/>
              <a:uLnTx/>
              <a:uFillTx/>
              <a:latin typeface="함초롬돋움"/>
              <a:ea typeface="함초롬돋움"/>
              <a:cs typeface="+mn-cs"/>
            </a:endParaRPr>
          </a:p>
        </p:txBody>
      </p:sp>
    </p:spTree>
    <p:extLst>
      <p:ext uri="{BB962C8B-B14F-4D97-AF65-F5344CB8AC3E}">
        <p14:creationId xmlns:p14="http://schemas.microsoft.com/office/powerpoint/2010/main" val="1999255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8"/>
            <a:ext cx="7772400" cy="1102518"/>
          </a:xfrm>
        </p:spPr>
        <p:txBody>
          <a:bodyPr/>
          <a:lstStyle/>
          <a:p>
            <a:pPr lvl="0">
              <a:defRPr lang="ko-KR" altLang="en-US"/>
            </a:pPr>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lang="ko-KR" altLang="en-US"/>
            </a:pPr>
            <a:r>
              <a:rPr lang="ko-KR" altLang="en-US"/>
              <a:t>마스터 부제목 스타일 편집</a:t>
            </a:r>
          </a:p>
        </p:txBody>
      </p:sp>
      <p:sp>
        <p:nvSpPr>
          <p:cNvPr id="4" name="날짜 개체 틀 3"/>
          <p:cNvSpPr>
            <a:spLocks noGrp="1"/>
          </p:cNvSpPr>
          <p:nvPr>
            <p:ph type="dt" sz="half" idx="10"/>
          </p:nvPr>
        </p:nvSpPr>
        <p:spPr/>
        <p:txBody>
          <a:bodyPr/>
          <a:lstStyle/>
          <a:p>
            <a:pPr lvl="0">
              <a:defRPr lang="ko-KR" altLang="en-US"/>
            </a:pPr>
            <a:fld id="{940A130E-E3B8-4EBE-931F-81B26B8448AA}" type="datetime1">
              <a:rPr lang="ko-KR" altLang="en-US"/>
              <a:pPr lvl="0">
                <a:defRPr lang="ko-KR" altLang="en-US"/>
              </a:pPr>
              <a:t>2020-06-18</a:t>
            </a:fld>
            <a:endParaRPr lang="ko-KR" altLang="en-US" dirty="0"/>
          </a:p>
        </p:txBody>
      </p:sp>
      <p:sp>
        <p:nvSpPr>
          <p:cNvPr id="5" name="바닥글 개체 틀 4"/>
          <p:cNvSpPr>
            <a:spLocks noGrp="1"/>
          </p:cNvSpPr>
          <p:nvPr>
            <p:ph type="ftr" sz="quarter" idx="11"/>
          </p:nvPr>
        </p:nvSpPr>
        <p:spPr/>
        <p:txBody>
          <a:bodyPr/>
          <a:lstStyle/>
          <a:p>
            <a:pPr lvl="0">
              <a:defRPr lang="ko-KR" altLang="en-US"/>
            </a:pPr>
            <a:endParaRPr lang="ko-KR" altLang="en-US" dirty="0"/>
          </a:p>
        </p:txBody>
      </p:sp>
      <p:sp>
        <p:nvSpPr>
          <p:cNvPr id="6" name="슬라이드 번호 개체 틀 5"/>
          <p:cNvSpPr>
            <a:spLocks noGrp="1"/>
          </p:cNvSpPr>
          <p:nvPr>
            <p:ph type="sldNum" sz="quarter" idx="12"/>
          </p:nvPr>
        </p:nvSpPr>
        <p:spPr/>
        <p:txBody>
          <a:bodyPr/>
          <a:lstStyle/>
          <a:p>
            <a:pPr lvl="0">
              <a:defRPr lang="ko-KR" altLang="en-US"/>
            </a:pPr>
            <a:fld id="{800C6A38-4290-41DD-B95C-4155372FD4AF}" type="slidenum">
              <a:rPr lang="ko-KR" altLang="en-US"/>
              <a:pPr lvl="0">
                <a:defRPr lang="ko-KR" altLang="en-US"/>
              </a:pPr>
              <a:t>‹#›</a:t>
            </a:fld>
            <a:endParaRPr lang="ko-KR"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간지"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1597818"/>
            <a:ext cx="9144000" cy="1102518"/>
          </a:xfrm>
        </p:spPr>
        <p:txBody>
          <a:bodyPr>
            <a:normAutofit/>
          </a:bodyPr>
          <a:lstStyle>
            <a:lvl1pPr>
              <a:defRPr sz="4400" b="1"/>
            </a:lvl1pPr>
          </a:lstStyle>
          <a:p>
            <a:pPr lvl="0">
              <a:defRPr lang="ko-KR" altLang="en-US"/>
            </a:pPr>
            <a:r>
              <a:rPr lang="ko-KR" altLang="en-US"/>
              <a:t>마스터 제목 스타일 편집</a:t>
            </a:r>
          </a:p>
        </p:txBody>
      </p:sp>
      <p:sp>
        <p:nvSpPr>
          <p:cNvPr id="3" name="날짜 개체 틀 3"/>
          <p:cNvSpPr>
            <a:spLocks noGrp="1"/>
          </p:cNvSpPr>
          <p:nvPr>
            <p:ph type="dt" sz="half" idx="10"/>
          </p:nvPr>
        </p:nvSpPr>
        <p:spPr/>
        <p:txBody>
          <a:bodyPr/>
          <a:lstStyle/>
          <a:p>
            <a:pPr lvl="0">
              <a:defRPr lang="ko-KR" altLang="en-US"/>
            </a:pPr>
            <a:fld id="{CA348888-F454-4AD2-BA62-3AF29D9807C0}" type="datetime1">
              <a:rPr lang="ko-KR" altLang="en-US"/>
              <a:pPr lvl="0">
                <a:defRPr lang="ko-KR" altLang="en-US"/>
              </a:pPr>
              <a:t>2020-06-18</a:t>
            </a:fld>
            <a:endParaRPr lang="ko-KR" altLang="en-US" dirty="0"/>
          </a:p>
        </p:txBody>
      </p:sp>
      <p:sp>
        <p:nvSpPr>
          <p:cNvPr id="4" name="바닥글 개체 틀 4"/>
          <p:cNvSpPr>
            <a:spLocks noGrp="1"/>
          </p:cNvSpPr>
          <p:nvPr>
            <p:ph type="ftr" sz="quarter" idx="11"/>
          </p:nvPr>
        </p:nvSpPr>
        <p:spPr/>
        <p:txBody>
          <a:bodyPr/>
          <a:lstStyle/>
          <a:p>
            <a:pPr lvl="0">
              <a:defRPr lang="ko-KR" altLang="en-US"/>
            </a:pPr>
            <a:endParaRPr lang="ko-KR" altLang="en-US" dirty="0"/>
          </a:p>
        </p:txBody>
      </p:sp>
      <p:sp>
        <p:nvSpPr>
          <p:cNvPr id="5"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목차"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8"/>
            <a:ext cx="8229600" cy="857250"/>
          </a:xfrm>
        </p:spPr>
        <p:txBody>
          <a:bodyPr/>
          <a:lstStyle>
            <a:lvl1pPr>
              <a:defRPr/>
            </a:lvl1pPr>
          </a:lstStyle>
          <a:p>
            <a:pPr lvl="0">
              <a:defRPr lang="ko-KR" altLang="en-US"/>
            </a:pPr>
            <a:r>
              <a:rPr lang="ko-KR" altLang="en-US"/>
              <a:t>마스터 제목 스타일 편집</a:t>
            </a:r>
          </a:p>
        </p:txBody>
      </p:sp>
      <p:sp>
        <p:nvSpPr>
          <p:cNvPr id="8" name="텍스트 개체 틀 7"/>
          <p:cNvSpPr>
            <a:spLocks noGrp="1"/>
          </p:cNvSpPr>
          <p:nvPr>
            <p:ph type="body" sz="quarter" idx="14" hasCustomPrompt="1"/>
          </p:nvPr>
        </p:nvSpPr>
        <p:spPr>
          <a:xfrm>
            <a:off x="2143108" y="1660922"/>
            <a:ext cx="4857767" cy="2411015"/>
          </a:xfrm>
        </p:spPr>
        <p:txBody>
          <a:bodyPr>
            <a:normAutofit/>
          </a:bodyPr>
          <a:lstStyle>
            <a:lvl1pPr>
              <a:lnSpc>
                <a:spcPct val="150000"/>
              </a:lnSpc>
              <a:defRPr sz="2400"/>
            </a:lvl1pPr>
          </a:lstStyle>
          <a:p>
            <a:pPr lvl="0">
              <a:defRPr lang="ko-KR" altLang="en-US"/>
            </a:pPr>
            <a:r>
              <a:rPr lang="ko-KR" altLang="en-US"/>
              <a:t>첫째 목차</a:t>
            </a:r>
          </a:p>
          <a:p>
            <a:pPr lvl="0">
              <a:defRPr lang="ko-KR" altLang="en-US"/>
            </a:pPr>
            <a:r>
              <a:rPr lang="ko-KR" altLang="en-US"/>
              <a:t>둘째 목차</a:t>
            </a:r>
          </a:p>
          <a:p>
            <a:pPr lvl="0">
              <a:defRPr lang="ko-KR" altLang="en-US"/>
            </a:pPr>
            <a:r>
              <a:rPr lang="ko-KR" altLang="en-US"/>
              <a:t>셋째 목차</a:t>
            </a:r>
          </a:p>
          <a:p>
            <a:pPr lvl="0">
              <a:defRPr lang="ko-KR" altLang="en-US"/>
            </a:pPr>
            <a:r>
              <a:rPr lang="ko-KR" altLang="en-US"/>
              <a:t>넷째 목차</a:t>
            </a:r>
          </a:p>
          <a:p>
            <a:pPr lvl="0">
              <a:defRPr lang="ko-KR" altLang="en-US"/>
            </a:pPr>
            <a:r>
              <a:rPr lang="ko-KR" altLang="en-US"/>
              <a:t>다섯째 목차</a:t>
            </a:r>
          </a:p>
        </p:txBody>
      </p:sp>
      <p:sp>
        <p:nvSpPr>
          <p:cNvPr id="4" name="날짜 개체 틀 3"/>
          <p:cNvSpPr>
            <a:spLocks noGrp="1"/>
          </p:cNvSpPr>
          <p:nvPr>
            <p:ph type="dt" sz="half" idx="10"/>
          </p:nvPr>
        </p:nvSpPr>
        <p:spPr/>
        <p:txBody>
          <a:bodyPr/>
          <a:lstStyle/>
          <a:p>
            <a:pPr lvl="0">
              <a:defRPr lang="ko-KR" altLang="en-US"/>
            </a:pPr>
            <a:fld id="{956FEC12-A4C9-4837-AF94-AD867782C04C}" type="datetime1">
              <a:rPr lang="ko-KR" altLang="en-US"/>
              <a:pPr lvl="0">
                <a:defRPr lang="ko-KR" altLang="en-US"/>
              </a:pPr>
              <a:t>2020-06-18</a:t>
            </a:fld>
            <a:endParaRPr lang="ko-KR" altLang="en-US" dirty="0"/>
          </a:p>
        </p:txBody>
      </p:sp>
      <p:sp>
        <p:nvSpPr>
          <p:cNvPr id="5" name="바닥글 개체 틀 4"/>
          <p:cNvSpPr>
            <a:spLocks noGrp="1"/>
          </p:cNvSpPr>
          <p:nvPr>
            <p:ph type="ftr" sz="quarter" idx="11"/>
          </p:nvPr>
        </p:nvSpPr>
        <p:spPr/>
        <p:txBody>
          <a:bodyPr/>
          <a:lstStyle/>
          <a:p>
            <a:pPr lvl="0">
              <a:defRPr lang="ko-KR" altLang="en-US"/>
            </a:pPr>
            <a:endParaRPr lang="ko-KR" altLang="en-US" dirty="0"/>
          </a:p>
        </p:txBody>
      </p:sp>
      <p:sp>
        <p:nvSpPr>
          <p:cNvPr id="6"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본문"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8"/>
            <a:ext cx="2057400" cy="4388644"/>
          </a:xfrm>
        </p:spPr>
        <p:txBody>
          <a:bodyPr vert="eaVert"/>
          <a:lstStyle/>
          <a:p>
            <a:pPr lvl="0">
              <a:defRPr lang="ko-KR" altLang="en-US"/>
            </a:pPr>
            <a:r>
              <a:rPr lang="ko-KR" altLang="en-US"/>
              <a:t>마스터 제목 스타일 편집</a:t>
            </a:r>
          </a:p>
        </p:txBody>
      </p:sp>
      <p:sp>
        <p:nvSpPr>
          <p:cNvPr id="3" name="세로 텍스트 개체 틀 2"/>
          <p:cNvSpPr>
            <a:spLocks noGrp="1"/>
          </p:cNvSpPr>
          <p:nvPr>
            <p:ph type="body" orient="vert" idx="1"/>
          </p:nvPr>
        </p:nvSpPr>
        <p:spPr>
          <a:xfrm>
            <a:off x="457200" y="205978"/>
            <a:ext cx="6019800" cy="4388644"/>
          </a:xfrm>
        </p:spPr>
        <p:txBody>
          <a:bodyPr vert="eaVert"/>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날짜 개체 틀 3"/>
          <p:cNvSpPr>
            <a:spLocks noGrp="1"/>
          </p:cNvSpPr>
          <p:nvPr>
            <p:ph type="dt" sz="half" idx="10"/>
          </p:nvPr>
        </p:nvSpPr>
        <p:spPr/>
        <p:txBody>
          <a:bodyPr/>
          <a:lstStyle/>
          <a:p>
            <a:pPr lvl="0">
              <a:defRPr lang="ko-KR" altLang="en-US"/>
            </a:pPr>
            <a:fld id="{957F84A3-4F29-4053-ACFD-1BAF2D3F140C}" type="datetime1">
              <a:rPr lang="ko-KR" altLang="en-US"/>
              <a:pPr lvl="0">
                <a:defRPr lang="ko-KR" altLang="en-US"/>
              </a:pPr>
              <a:t>2020-06-18</a:t>
            </a:fld>
            <a:endParaRPr lang="ko-KR" altLang="en-US" dirty="0"/>
          </a:p>
        </p:txBody>
      </p:sp>
      <p:sp>
        <p:nvSpPr>
          <p:cNvPr id="5" name="바닥글 개체 틀 4"/>
          <p:cNvSpPr>
            <a:spLocks noGrp="1"/>
          </p:cNvSpPr>
          <p:nvPr>
            <p:ph type="ftr" sz="quarter" idx="11"/>
          </p:nvPr>
        </p:nvSpPr>
        <p:spPr/>
        <p:txBody>
          <a:bodyPr/>
          <a:lstStyle/>
          <a:p>
            <a:pPr lvl="0">
              <a:defRPr lang="ko-KR" altLang="en-US"/>
            </a:pPr>
            <a:endParaRPr lang="ko-KR" altLang="en-US" dirty="0"/>
          </a:p>
        </p:txBody>
      </p:sp>
      <p:sp>
        <p:nvSpPr>
          <p:cNvPr id="6"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siness Model Canva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85622" y="800100"/>
            <a:ext cx="1619378" cy="2571572"/>
          </a:xfrm>
          <a:prstGeom prst="rect">
            <a:avLst/>
          </a:prstGeom>
          <a:solidFill>
            <a:srgbClr val="FFFFFF"/>
          </a:solidFill>
        </p:spPr>
        <p:txBody>
          <a:bodyPr vert="horz"/>
          <a:lstStyle>
            <a:lvl1pPr marL="0" indent="0">
              <a:buNone/>
              <a:defRPr sz="675" b="0" i="0" baseline="0"/>
            </a:lvl1pPr>
          </a:lstStyle>
          <a:p>
            <a:pPr lvl="0"/>
            <a:r>
              <a:rPr lang="en-GB"/>
              <a:t>Click to edit Master text styles</a:t>
            </a:r>
          </a:p>
        </p:txBody>
      </p:sp>
      <p:sp>
        <p:nvSpPr>
          <p:cNvPr id="10" name="Text Placeholder 8"/>
          <p:cNvSpPr>
            <a:spLocks noGrp="1"/>
          </p:cNvSpPr>
          <p:nvPr>
            <p:ph type="body" sz="quarter" idx="11"/>
          </p:nvPr>
        </p:nvSpPr>
        <p:spPr>
          <a:xfrm>
            <a:off x="2017232" y="80010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1" name="Text Placeholder 8"/>
          <p:cNvSpPr>
            <a:spLocks noGrp="1"/>
          </p:cNvSpPr>
          <p:nvPr>
            <p:ph type="body" sz="quarter" idx="12"/>
          </p:nvPr>
        </p:nvSpPr>
        <p:spPr>
          <a:xfrm>
            <a:off x="3754790" y="800100"/>
            <a:ext cx="1619378" cy="2571572"/>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2" name="Text Placeholder 8"/>
          <p:cNvSpPr>
            <a:spLocks noGrp="1"/>
          </p:cNvSpPr>
          <p:nvPr>
            <p:ph type="body" sz="quarter" idx="13"/>
          </p:nvPr>
        </p:nvSpPr>
        <p:spPr>
          <a:xfrm>
            <a:off x="5490947" y="79205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3" name="Text Placeholder 8"/>
          <p:cNvSpPr>
            <a:spLocks noGrp="1"/>
          </p:cNvSpPr>
          <p:nvPr>
            <p:ph type="body" sz="quarter" idx="14"/>
          </p:nvPr>
        </p:nvSpPr>
        <p:spPr>
          <a:xfrm>
            <a:off x="7233052" y="792050"/>
            <a:ext cx="1619378" cy="2579621"/>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5" name="Text Placeholder 8"/>
          <p:cNvSpPr>
            <a:spLocks noGrp="1"/>
          </p:cNvSpPr>
          <p:nvPr>
            <p:ph type="body" sz="quarter" idx="16"/>
          </p:nvPr>
        </p:nvSpPr>
        <p:spPr>
          <a:xfrm>
            <a:off x="2027727" y="222435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7" name="Text Placeholder 8"/>
          <p:cNvSpPr>
            <a:spLocks noGrp="1"/>
          </p:cNvSpPr>
          <p:nvPr>
            <p:ph type="body" sz="quarter" idx="18"/>
          </p:nvPr>
        </p:nvSpPr>
        <p:spPr>
          <a:xfrm>
            <a:off x="5494226" y="222435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9" name="Text Placeholder 8"/>
          <p:cNvSpPr>
            <a:spLocks noGrp="1"/>
          </p:cNvSpPr>
          <p:nvPr>
            <p:ph type="body" sz="quarter" idx="20"/>
          </p:nvPr>
        </p:nvSpPr>
        <p:spPr>
          <a:xfrm>
            <a:off x="285622" y="3657600"/>
            <a:ext cx="4210178" cy="108585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20" name="Text Placeholder 8"/>
          <p:cNvSpPr>
            <a:spLocks noGrp="1"/>
          </p:cNvSpPr>
          <p:nvPr>
            <p:ph type="body" sz="quarter" idx="21"/>
          </p:nvPr>
        </p:nvSpPr>
        <p:spPr>
          <a:xfrm>
            <a:off x="4667401" y="3657600"/>
            <a:ext cx="4185030" cy="108585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22" name="Text Placeholder 8"/>
          <p:cNvSpPr>
            <a:spLocks noGrp="1"/>
          </p:cNvSpPr>
          <p:nvPr>
            <p:ph type="body" sz="quarter" idx="22"/>
          </p:nvPr>
        </p:nvSpPr>
        <p:spPr>
          <a:xfrm>
            <a:off x="3657600" y="285750"/>
            <a:ext cx="1295400" cy="171450"/>
          </a:xfrm>
          <a:prstGeom prst="rect">
            <a:avLst/>
          </a:prstGeom>
          <a:solidFill>
            <a:srgbClr val="FFFFFF"/>
          </a:solidFill>
          <a:ln>
            <a:noFill/>
          </a:ln>
        </p:spPr>
        <p:txBody>
          <a:bodyPr vert="horz"/>
          <a:lstStyle>
            <a:lvl1pPr marL="0" indent="0">
              <a:buNone/>
              <a:defRPr sz="675" baseline="0"/>
            </a:lvl1pPr>
          </a:lstStyle>
          <a:p>
            <a:pPr lvl="0"/>
            <a:r>
              <a:rPr lang="en-GB"/>
              <a:t>Click to edit Master text styles</a:t>
            </a:r>
          </a:p>
        </p:txBody>
      </p:sp>
      <p:sp>
        <p:nvSpPr>
          <p:cNvPr id="23" name="Text Placeholder 8"/>
          <p:cNvSpPr>
            <a:spLocks noGrp="1"/>
          </p:cNvSpPr>
          <p:nvPr>
            <p:ph type="body" sz="quarter" idx="23"/>
          </p:nvPr>
        </p:nvSpPr>
        <p:spPr>
          <a:xfrm>
            <a:off x="5247878" y="285750"/>
            <a:ext cx="1295400" cy="171450"/>
          </a:xfrm>
          <a:prstGeom prst="rect">
            <a:avLst/>
          </a:prstGeom>
          <a:solidFill>
            <a:srgbClr val="FFFFFF"/>
          </a:solidFill>
          <a:ln>
            <a:noFill/>
          </a:ln>
        </p:spPr>
        <p:txBody>
          <a:bodyPr vert="horz"/>
          <a:lstStyle>
            <a:lvl1pPr marL="0" indent="0">
              <a:buNone/>
              <a:defRPr sz="675"/>
            </a:lvl1pPr>
          </a:lstStyle>
          <a:p>
            <a:pPr lvl="0"/>
            <a:r>
              <a:rPr lang="en-GB"/>
              <a:t>Click to edit Master text styles</a:t>
            </a:r>
          </a:p>
        </p:txBody>
      </p:sp>
      <p:sp>
        <p:nvSpPr>
          <p:cNvPr id="24" name="Text Placeholder 8"/>
          <p:cNvSpPr>
            <a:spLocks noGrp="1"/>
          </p:cNvSpPr>
          <p:nvPr>
            <p:ph type="body" sz="quarter" idx="24"/>
          </p:nvPr>
        </p:nvSpPr>
        <p:spPr>
          <a:xfrm>
            <a:off x="7162800" y="285750"/>
            <a:ext cx="1066800" cy="171450"/>
          </a:xfrm>
          <a:prstGeom prst="rect">
            <a:avLst/>
          </a:prstGeom>
          <a:solidFill>
            <a:srgbClr val="FFFFFF"/>
          </a:solidFill>
          <a:ln>
            <a:noFill/>
          </a:ln>
        </p:spPr>
        <p:txBody>
          <a:bodyPr vert="horz"/>
          <a:lstStyle>
            <a:lvl1pPr marL="0" indent="0">
              <a:buNone/>
              <a:defRPr sz="675"/>
            </a:lvl1pPr>
          </a:lstStyle>
          <a:p>
            <a:pPr lvl="0"/>
            <a:r>
              <a:rPr lang="en-GB"/>
              <a:t>Click to edit Master text styles</a:t>
            </a:r>
          </a:p>
        </p:txBody>
      </p:sp>
      <p:sp>
        <p:nvSpPr>
          <p:cNvPr id="25" name="Text Placeholder 8"/>
          <p:cNvSpPr>
            <a:spLocks noGrp="1"/>
          </p:cNvSpPr>
          <p:nvPr>
            <p:ph type="body" sz="quarter" idx="25"/>
          </p:nvPr>
        </p:nvSpPr>
        <p:spPr>
          <a:xfrm>
            <a:off x="8534400" y="285750"/>
            <a:ext cx="381000" cy="171450"/>
          </a:xfrm>
          <a:prstGeom prst="rect">
            <a:avLst/>
          </a:prstGeom>
          <a:solidFill>
            <a:srgbClr val="FFFFFF"/>
          </a:solidFill>
          <a:ln>
            <a:noFill/>
          </a:ln>
        </p:spPr>
        <p:txBody>
          <a:bodyPr vert="horz"/>
          <a:lstStyle>
            <a:lvl1pPr marL="0" indent="0">
              <a:buNone/>
              <a:defRPr sz="675"/>
            </a:lvl1pPr>
          </a:lstStyle>
          <a:p>
            <a:pPr lvl="0"/>
            <a:r>
              <a:rPr lang="en-GB"/>
              <a:t>Click to edit Master text styles</a:t>
            </a:r>
          </a:p>
        </p:txBody>
      </p:sp>
    </p:spTree>
    <p:extLst>
      <p:ext uri="{BB962C8B-B14F-4D97-AF65-F5344CB8AC3E}">
        <p14:creationId xmlns:p14="http://schemas.microsoft.com/office/powerpoint/2010/main" val="1918705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내용 개체 틀 2"/>
          <p:cNvSpPr>
            <a:spLocks noGrp="1"/>
          </p:cNvSpPr>
          <p:nvPr>
            <p:ph idx="1"/>
          </p:nvPr>
        </p:nvSpPr>
        <p:spPr/>
        <p:txBody>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날짜 개체 틀 3"/>
          <p:cNvSpPr>
            <a:spLocks noGrp="1"/>
          </p:cNvSpPr>
          <p:nvPr>
            <p:ph type="dt" sz="half" idx="10"/>
          </p:nvPr>
        </p:nvSpPr>
        <p:spPr/>
        <p:txBody>
          <a:bodyPr/>
          <a:lstStyle/>
          <a:p>
            <a:pPr lvl="0">
              <a:defRPr lang="ko-KR" altLang="en-US"/>
            </a:pPr>
            <a:fld id="{4953836A-82A3-4C8B-9D31-CD724F3673ED}" type="datetime1">
              <a:rPr lang="ko-KR" altLang="en-US"/>
              <a:pPr lvl="0">
                <a:defRPr lang="ko-KR" altLang="en-US"/>
              </a:pPr>
              <a:t>2020-06-18</a:t>
            </a:fld>
            <a:endParaRPr lang="ko-KR" altLang="en-US" dirty="0"/>
          </a:p>
        </p:txBody>
      </p:sp>
      <p:sp>
        <p:nvSpPr>
          <p:cNvPr id="5" name="바닥글 개체 틀 4"/>
          <p:cNvSpPr>
            <a:spLocks noGrp="1"/>
          </p:cNvSpPr>
          <p:nvPr>
            <p:ph type="ftr" sz="quarter" idx="11"/>
          </p:nvPr>
        </p:nvSpPr>
        <p:spPr/>
        <p:txBody>
          <a:bodyPr/>
          <a:lstStyle/>
          <a:p>
            <a:pPr lvl="0">
              <a:defRPr lang="ko-KR" altLang="en-US"/>
            </a:pPr>
            <a:endParaRPr lang="ko-KR" altLang="en-US" dirty="0"/>
          </a:p>
        </p:txBody>
      </p:sp>
      <p:sp>
        <p:nvSpPr>
          <p:cNvPr id="6"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lang="ko-KR" altLang="en-US"/>
            </a:pPr>
            <a:fld id="{AD2EBAF6-36D0-4DD8-B695-D4C1B37E35D6}" type="datetime1">
              <a:rPr lang="ko-KR" altLang="en-US"/>
              <a:pPr lvl="0">
                <a:defRPr lang="ko-KR" altLang="en-US"/>
              </a:pPr>
              <a:t>2020-06-18</a:t>
            </a:fld>
            <a:endParaRPr lang="ko-KR" altLang="en-US" dirty="0"/>
          </a:p>
        </p:txBody>
      </p:sp>
      <p:sp>
        <p:nvSpPr>
          <p:cNvPr id="3" name="바닥글 개체 틀 4"/>
          <p:cNvSpPr>
            <a:spLocks noGrp="1"/>
          </p:cNvSpPr>
          <p:nvPr>
            <p:ph type="ftr" sz="quarter" idx="11"/>
          </p:nvPr>
        </p:nvSpPr>
        <p:spPr/>
        <p:txBody>
          <a:bodyPr/>
          <a:lstStyle/>
          <a:p>
            <a:pPr lvl="0">
              <a:defRPr lang="ko-KR" altLang="en-US"/>
            </a:pPr>
            <a:endParaRPr lang="ko-KR" altLang="en-US" dirty="0"/>
          </a:p>
        </p:txBody>
      </p:sp>
      <p:sp>
        <p:nvSpPr>
          <p:cNvPr id="4"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5"/>
            <a:ext cx="7772400" cy="1021556"/>
          </a:xfrm>
        </p:spPr>
        <p:txBody>
          <a:bodyPr anchor="t"/>
          <a:lstStyle>
            <a:lvl1pPr algn="l">
              <a:defRPr sz="4000" b="1" cap="all"/>
            </a:lvl1pPr>
          </a:lstStyle>
          <a:p>
            <a:pPr lvl="0">
              <a:defRPr lang="ko-KR" altLang="en-US"/>
            </a:pPr>
            <a:r>
              <a:rPr lang="ko-KR" altLang="en-US"/>
              <a:t>마스터 제목 스타일 편집</a:t>
            </a:r>
          </a:p>
        </p:txBody>
      </p:sp>
      <p:sp>
        <p:nvSpPr>
          <p:cNvPr id="3" name="텍스트 개체 틀 2"/>
          <p:cNvSpPr>
            <a:spLocks noGrp="1"/>
          </p:cNvSpPr>
          <p:nvPr>
            <p:ph type="body" idx="1"/>
          </p:nvPr>
        </p:nvSpPr>
        <p:spPr>
          <a:xfrm>
            <a:off x="722313" y="2180034"/>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lang="ko-KR" altLang="en-US"/>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lang="ko-KR" altLang="en-US"/>
            </a:pPr>
            <a:fld id="{60728D28-603B-4EFC-80F8-17E5E9107035}" type="datetime1">
              <a:rPr lang="ko-KR" altLang="en-US"/>
              <a:pPr lvl="0">
                <a:defRPr lang="ko-KR" altLang="en-US"/>
              </a:pPr>
              <a:t>2020-06-18</a:t>
            </a:fld>
            <a:endParaRPr lang="ko-KR" altLang="en-US" dirty="0"/>
          </a:p>
        </p:txBody>
      </p:sp>
      <p:sp>
        <p:nvSpPr>
          <p:cNvPr id="5" name="바닥글 개체 틀 4"/>
          <p:cNvSpPr>
            <a:spLocks noGrp="1"/>
          </p:cNvSpPr>
          <p:nvPr>
            <p:ph type="ftr" sz="quarter" idx="11"/>
          </p:nvPr>
        </p:nvSpPr>
        <p:spPr/>
        <p:txBody>
          <a:bodyPr/>
          <a:lstStyle/>
          <a:p>
            <a:pPr lvl="0">
              <a:defRPr lang="ko-KR" altLang="en-US"/>
            </a:pPr>
            <a:endParaRPr lang="ko-KR" altLang="en-US" dirty="0"/>
          </a:p>
        </p:txBody>
      </p:sp>
      <p:sp>
        <p:nvSpPr>
          <p:cNvPr id="6"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2개" type="twoObj" preserve="1">
  <p:cSld name="제목 및 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내용 개체 틀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내용 개체 틀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날짜 개체 틀 3"/>
          <p:cNvSpPr>
            <a:spLocks noGrp="1"/>
          </p:cNvSpPr>
          <p:nvPr>
            <p:ph type="dt" sz="half" idx="10"/>
          </p:nvPr>
        </p:nvSpPr>
        <p:spPr/>
        <p:txBody>
          <a:bodyPr/>
          <a:lstStyle/>
          <a:p>
            <a:pPr lvl="0">
              <a:defRPr lang="ko-KR" altLang="en-US"/>
            </a:pPr>
            <a:fld id="{A27A1F4E-0809-4239-8034-C38E431DAF92}" type="datetime1">
              <a:rPr lang="ko-KR" altLang="en-US"/>
              <a:pPr lvl="0">
                <a:defRPr lang="ko-KR" altLang="en-US"/>
              </a:pPr>
              <a:t>2020-06-18</a:t>
            </a:fld>
            <a:endParaRPr lang="ko-KR" altLang="en-US" dirty="0"/>
          </a:p>
        </p:txBody>
      </p:sp>
      <p:sp>
        <p:nvSpPr>
          <p:cNvPr id="6" name="바닥글 개체 틀 4"/>
          <p:cNvSpPr>
            <a:spLocks noGrp="1"/>
          </p:cNvSpPr>
          <p:nvPr>
            <p:ph type="ftr" sz="quarter" idx="11"/>
          </p:nvPr>
        </p:nvSpPr>
        <p:spPr/>
        <p:txBody>
          <a:bodyPr/>
          <a:lstStyle/>
          <a:p>
            <a:pPr lvl="0">
              <a:defRPr lang="ko-KR" altLang="en-US"/>
            </a:pPr>
            <a:endParaRPr lang="ko-KR" altLang="en-US" dirty="0"/>
          </a:p>
        </p:txBody>
      </p:sp>
      <p:sp>
        <p:nvSpPr>
          <p:cNvPr id="7"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날짜 개체 틀 3"/>
          <p:cNvSpPr>
            <a:spLocks noGrp="1"/>
          </p:cNvSpPr>
          <p:nvPr>
            <p:ph type="dt" sz="half" idx="10"/>
          </p:nvPr>
        </p:nvSpPr>
        <p:spPr/>
        <p:txBody>
          <a:bodyPr/>
          <a:lstStyle/>
          <a:p>
            <a:pPr lvl="0">
              <a:defRPr lang="ko-KR" altLang="en-US"/>
            </a:pPr>
            <a:fld id="{5E0DA496-7307-4E8B-88DE-CB97B48BAB6F}" type="datetime1">
              <a:rPr lang="ko-KR" altLang="en-US"/>
              <a:pPr lvl="0">
                <a:defRPr lang="ko-KR" altLang="en-US"/>
              </a:pPr>
              <a:t>2020-06-18</a:t>
            </a:fld>
            <a:endParaRPr lang="ko-KR" altLang="en-US" dirty="0"/>
          </a:p>
        </p:txBody>
      </p:sp>
      <p:sp>
        <p:nvSpPr>
          <p:cNvPr id="4" name="바닥글 개체 틀 4"/>
          <p:cNvSpPr>
            <a:spLocks noGrp="1"/>
          </p:cNvSpPr>
          <p:nvPr>
            <p:ph type="ftr" sz="quarter" idx="11"/>
          </p:nvPr>
        </p:nvSpPr>
        <p:spPr/>
        <p:txBody>
          <a:bodyPr/>
          <a:lstStyle/>
          <a:p>
            <a:pPr lvl="0">
              <a:defRPr lang="ko-KR" altLang="en-US"/>
            </a:pPr>
            <a:endParaRPr lang="ko-KR" altLang="en-US" dirty="0"/>
          </a:p>
        </p:txBody>
      </p:sp>
      <p:sp>
        <p:nvSpPr>
          <p:cNvPr id="5"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 및 표"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표 개체 틀 2"/>
          <p:cNvSpPr>
            <a:spLocks noGrp="1" noTextEdit="1"/>
          </p:cNvSpPr>
          <p:nvPr>
            <p:ph type="tbl" sz="quarter" idx="13"/>
          </p:nvPr>
        </p:nvSpPr>
        <p:spPr>
          <a:xfrm>
            <a:off x="456028" y="1232297"/>
            <a:ext cx="8229600" cy="3393900"/>
          </a:xfrm>
        </p:spPr>
        <p:txBody>
          <a:bodyPr/>
          <a:lstStyle>
            <a:lvl1pPr>
              <a:buNone/>
              <a:defRPr/>
            </a:lvl1pPr>
          </a:lstStyle>
          <a:p>
            <a:pPr lvl="0">
              <a:defRPr lang="ko-KR" altLang="en-US"/>
            </a:pPr>
            <a:r>
              <a:rPr lang="ko-KR" altLang="en-US" dirty="0"/>
              <a:t>표를 추가하려면 아이콘을 클릭하십시오</a:t>
            </a:r>
          </a:p>
        </p:txBody>
      </p:sp>
      <p:sp>
        <p:nvSpPr>
          <p:cNvPr id="4" name="날짜 개체 틀 3"/>
          <p:cNvSpPr>
            <a:spLocks noGrp="1"/>
          </p:cNvSpPr>
          <p:nvPr>
            <p:ph type="dt" sz="half" idx="10"/>
          </p:nvPr>
        </p:nvSpPr>
        <p:spPr/>
        <p:txBody>
          <a:bodyPr/>
          <a:lstStyle/>
          <a:p>
            <a:pPr lvl="0">
              <a:defRPr lang="ko-KR" altLang="en-US"/>
            </a:pPr>
            <a:fld id="{58721E90-850C-410B-8B89-8394F580CFDA}" type="datetime1">
              <a:rPr lang="ko-KR" altLang="en-US"/>
              <a:pPr lvl="0">
                <a:defRPr lang="ko-KR" altLang="en-US"/>
              </a:pPr>
              <a:t>2020-06-18</a:t>
            </a:fld>
            <a:endParaRPr lang="ko-KR" altLang="en-US" dirty="0"/>
          </a:p>
        </p:txBody>
      </p:sp>
      <p:sp>
        <p:nvSpPr>
          <p:cNvPr id="5" name="바닥글 개체 틀 4"/>
          <p:cNvSpPr>
            <a:spLocks noGrp="1"/>
          </p:cNvSpPr>
          <p:nvPr>
            <p:ph type="ftr" sz="quarter" idx="11"/>
          </p:nvPr>
        </p:nvSpPr>
        <p:spPr/>
        <p:txBody>
          <a:bodyPr/>
          <a:lstStyle/>
          <a:p>
            <a:pPr lvl="0">
              <a:defRPr lang="ko-KR" altLang="en-US"/>
            </a:pPr>
            <a:endParaRPr lang="ko-KR" altLang="en-US" dirty="0"/>
          </a:p>
        </p:txBody>
      </p:sp>
      <p:sp>
        <p:nvSpPr>
          <p:cNvPr id="6"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 및 내용 4개" type="fourObj" preserve="1">
  <p:cSld name="제목 및 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내용 개체 틀 2"/>
          <p:cNvSpPr>
            <a:spLocks noGrp="1"/>
          </p:cNvSpPr>
          <p:nvPr>
            <p:ph sz="quarter" idx="1"/>
          </p:nvPr>
        </p:nvSpPr>
        <p:spPr>
          <a:xfrm>
            <a:off x="457200" y="1200150"/>
            <a:ext cx="4038600" cy="164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내용 개체 틀 3"/>
          <p:cNvSpPr>
            <a:spLocks noGrp="1"/>
          </p:cNvSpPr>
          <p:nvPr>
            <p:ph sz="quarter" idx="2"/>
          </p:nvPr>
        </p:nvSpPr>
        <p:spPr>
          <a:xfrm>
            <a:off x="4648200" y="1200150"/>
            <a:ext cx="4038600" cy="164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내용 개체 틀 4"/>
          <p:cNvSpPr>
            <a:spLocks noGrp="1"/>
          </p:cNvSpPr>
          <p:nvPr>
            <p:ph sz="quarter" idx="3"/>
          </p:nvPr>
        </p:nvSpPr>
        <p:spPr>
          <a:xfrm>
            <a:off x="456028" y="2988165"/>
            <a:ext cx="4038600" cy="164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내용 개체 틀 5"/>
          <p:cNvSpPr>
            <a:spLocks noGrp="1"/>
          </p:cNvSpPr>
          <p:nvPr>
            <p:ph sz="quarter" idx="4"/>
          </p:nvPr>
        </p:nvSpPr>
        <p:spPr>
          <a:xfrm>
            <a:off x="4647028" y="2988165"/>
            <a:ext cx="4038600" cy="164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7" name="날짜 개체 틀 3"/>
          <p:cNvSpPr>
            <a:spLocks noGrp="1"/>
          </p:cNvSpPr>
          <p:nvPr>
            <p:ph type="dt" sz="half" idx="10"/>
          </p:nvPr>
        </p:nvSpPr>
        <p:spPr/>
        <p:txBody>
          <a:bodyPr/>
          <a:lstStyle/>
          <a:p>
            <a:pPr lvl="0">
              <a:defRPr lang="ko-KR" altLang="en-US"/>
            </a:pPr>
            <a:fld id="{5ACE7E28-9336-4363-8674-B91477D8F243}" type="datetime1">
              <a:rPr lang="ko-KR" altLang="en-US"/>
              <a:pPr lvl="0">
                <a:defRPr lang="ko-KR" altLang="en-US"/>
              </a:pPr>
              <a:t>2020-06-18</a:t>
            </a:fld>
            <a:endParaRPr lang="ko-KR" altLang="en-US" dirty="0"/>
          </a:p>
        </p:txBody>
      </p:sp>
      <p:sp>
        <p:nvSpPr>
          <p:cNvPr id="8" name="바닥글 개체 틀 4"/>
          <p:cNvSpPr>
            <a:spLocks noGrp="1"/>
          </p:cNvSpPr>
          <p:nvPr>
            <p:ph type="ftr" sz="quarter" idx="11"/>
          </p:nvPr>
        </p:nvSpPr>
        <p:spPr/>
        <p:txBody>
          <a:bodyPr/>
          <a:lstStyle/>
          <a:p>
            <a:pPr lvl="0">
              <a:defRPr lang="ko-KR" altLang="en-US"/>
            </a:pPr>
            <a:endParaRPr lang="ko-KR" altLang="en-US" dirty="0"/>
          </a:p>
        </p:txBody>
      </p:sp>
      <p:sp>
        <p:nvSpPr>
          <p:cNvPr id="9"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그림 및 설명"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3"/>
          </a:xfrm>
        </p:spPr>
        <p:txBody>
          <a:bodyPr anchor="b"/>
          <a:lstStyle>
            <a:lvl1pPr algn="l">
              <a:defRPr sz="2000" b="1"/>
            </a:lvl1pPr>
          </a:lstStyle>
          <a:p>
            <a:pPr lvl="0">
              <a:defRPr lang="ko-KR" altLang="en-US"/>
            </a:pPr>
            <a:r>
              <a:rPr lang="ko-KR" altLang="en-US"/>
              <a:t>마스터 제목 스타일 편집</a:t>
            </a:r>
          </a:p>
        </p:txBody>
      </p:sp>
      <p:sp>
        <p:nvSpPr>
          <p:cNvPr id="3" name="그림 개체 틀 2"/>
          <p:cNvSpPr>
            <a:spLocks noGrp="1" noTextEdit="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lang="ko-KR" altLang="en-US"/>
            </a:pPr>
            <a:r>
              <a:rPr lang="ko-KR" altLang="en-US" dirty="0"/>
              <a:t>그림을 추가하려면 아이콘을 클릭하십시오</a:t>
            </a:r>
          </a:p>
        </p:txBody>
      </p:sp>
      <p:sp>
        <p:nvSpPr>
          <p:cNvPr id="4" name="텍스트 개체 틀 3"/>
          <p:cNvSpPr>
            <a:spLocks noGrp="1"/>
          </p:cNvSpPr>
          <p:nvPr>
            <p:ph type="body" sz="half" idx="2"/>
          </p:nvPr>
        </p:nvSpPr>
        <p:spPr>
          <a:xfrm>
            <a:off x="1792288" y="4025503"/>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lang="ko-KR" altLang="en-US"/>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lang="ko-KR" altLang="en-US"/>
            </a:pPr>
            <a:fld id="{5ACE7E28-9336-4363-8674-B91477D8F243}" type="datetime1">
              <a:rPr lang="ko-KR" altLang="en-US"/>
              <a:pPr lvl="0">
                <a:defRPr lang="ko-KR" altLang="en-US"/>
              </a:pPr>
              <a:t>2020-06-18</a:t>
            </a:fld>
            <a:endParaRPr lang="ko-KR" altLang="en-US" dirty="0"/>
          </a:p>
        </p:txBody>
      </p:sp>
      <p:sp>
        <p:nvSpPr>
          <p:cNvPr id="6" name="바닥글 개체 틀 4"/>
          <p:cNvSpPr>
            <a:spLocks noGrp="1"/>
          </p:cNvSpPr>
          <p:nvPr>
            <p:ph type="ftr" sz="quarter" idx="11"/>
          </p:nvPr>
        </p:nvSpPr>
        <p:spPr/>
        <p:txBody>
          <a:bodyPr/>
          <a:lstStyle/>
          <a:p>
            <a:pPr lvl="0">
              <a:defRPr lang="ko-KR" altLang="en-US"/>
            </a:pPr>
            <a:endParaRPr lang="ko-KR" altLang="en-US" dirty="0"/>
          </a:p>
        </p:txBody>
      </p:sp>
      <p:sp>
        <p:nvSpPr>
          <p:cNvPr id="7" name="슬라이드 번호 개체 틀 5"/>
          <p:cNvSpPr>
            <a:spLocks noGrp="1"/>
          </p:cNvSpPr>
          <p:nvPr>
            <p:ph type="sldNum" sz="quarter" idx="12"/>
          </p:nvPr>
        </p:nvSpPr>
        <p:spPr/>
        <p:txBody>
          <a:bodyPr/>
          <a:lstStyle/>
          <a:p>
            <a:pPr lvl="0">
              <a:defRPr lang="ko-KR" altLang="en-US"/>
            </a:pPr>
            <a:fld id="{AD22CD3B-FDDF-4998-970C-76E6E0BEC65F}" type="slidenum">
              <a:rPr lang="ko-KR" altLang="en-US"/>
              <a:pPr lvl="0">
                <a:defRPr lang="ko-KR" altLang="en-US"/>
              </a:pPr>
              <a:t>‹#›</a:t>
            </a:fld>
            <a:endParaRPr lang="ko-KR" alt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alpha val="30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8"/>
            <a:ext cx="8229600" cy="857250"/>
          </a:xfrm>
          <a:prstGeom prst="rect">
            <a:avLst/>
          </a:prstGeom>
        </p:spPr>
        <p:txBody>
          <a:bodyPr vert="horz" lIns="91440" tIns="45720" rIns="91440" bIns="45720" anchor="ctr">
            <a:normAutofit/>
          </a:bodyPr>
          <a:lstStyle/>
          <a:p>
            <a:pPr lvl="0">
              <a:defRPr lang="ko-KR" altLang="en-US"/>
            </a:pPr>
            <a:r>
              <a:rPr lang="ko-KR" altLang="en-US"/>
              <a:t>마스터 제목 스타일 편집</a:t>
            </a:r>
          </a:p>
        </p:txBody>
      </p:sp>
      <p:sp>
        <p:nvSpPr>
          <p:cNvPr id="3" name="텍스트 개체 틀 2"/>
          <p:cNvSpPr>
            <a:spLocks noGrp="1"/>
          </p:cNvSpPr>
          <p:nvPr>
            <p:ph type="body" idx="1"/>
          </p:nvPr>
        </p:nvSpPr>
        <p:spPr>
          <a:xfrm>
            <a:off x="457200" y="1200150"/>
            <a:ext cx="8229600" cy="3394472"/>
          </a:xfrm>
          <a:prstGeom prst="rect">
            <a:avLst/>
          </a:prstGeom>
        </p:spPr>
        <p:txBody>
          <a:bodyPr vert="horz" lIns="91440" tIns="45720" rIns="91440" bIns="45720">
            <a:normAutofit/>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날짜 개체 틀 3"/>
          <p:cNvSpPr>
            <a:spLocks noGrp="1"/>
          </p:cNvSpPr>
          <p:nvPr>
            <p:ph type="dt" sz="half" idx="2"/>
          </p:nvPr>
        </p:nvSpPr>
        <p:spPr>
          <a:xfrm>
            <a:off x="457200" y="4767262"/>
            <a:ext cx="2133600" cy="273843"/>
          </a:xfrm>
          <a:prstGeom prst="rect">
            <a:avLst/>
          </a:prstGeom>
        </p:spPr>
        <p:txBody>
          <a:bodyPr vert="horz" lIns="91440" tIns="45720" rIns="91440" bIns="45720" anchor="ctr"/>
          <a:lstStyle>
            <a:lvl1pPr algn="l">
              <a:defRPr sz="1200">
                <a:solidFill>
                  <a:schemeClr val="tx1">
                    <a:tint val="75000"/>
                  </a:schemeClr>
                </a:solidFill>
              </a:defRPr>
            </a:lvl1pPr>
          </a:lstStyle>
          <a:p>
            <a:pPr lvl="0">
              <a:defRPr lang="ko-KR" altLang="en-US"/>
            </a:pPr>
            <a:fld id="{D422D86A-5F52-4165-8473-F1B836277586}" type="datetime1">
              <a:rPr lang="ko-KR" altLang="en-US"/>
              <a:pPr lvl="0">
                <a:defRPr lang="ko-KR" altLang="en-US"/>
              </a:pPr>
              <a:t>2020-06-18</a:t>
            </a:fld>
            <a:endParaRPr lang="ko-KR" altLang="en-US" dirty="0"/>
          </a:p>
        </p:txBody>
      </p:sp>
      <p:sp>
        <p:nvSpPr>
          <p:cNvPr id="5" name="바닥글 개체 틀 4"/>
          <p:cNvSpPr>
            <a:spLocks noGrp="1"/>
          </p:cNvSpPr>
          <p:nvPr>
            <p:ph type="ftr" sz="quarter" idx="3"/>
          </p:nvPr>
        </p:nvSpPr>
        <p:spPr>
          <a:xfrm>
            <a:off x="3124200" y="4767262"/>
            <a:ext cx="2895600" cy="273843"/>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lang="ko-KR" altLang="en-US"/>
            </a:pPr>
            <a:endParaRPr lang="ko-KR" altLang="en-US" dirty="0"/>
          </a:p>
        </p:txBody>
      </p:sp>
      <p:sp>
        <p:nvSpPr>
          <p:cNvPr id="6" name="슬라이드 번호 개체 틀 5"/>
          <p:cNvSpPr>
            <a:spLocks noGrp="1"/>
          </p:cNvSpPr>
          <p:nvPr>
            <p:ph type="sldNum" sz="quarter" idx="4"/>
          </p:nvPr>
        </p:nvSpPr>
        <p:spPr>
          <a:xfrm>
            <a:off x="6553200" y="4767262"/>
            <a:ext cx="2133600" cy="273843"/>
          </a:xfrm>
          <a:prstGeom prst="rect">
            <a:avLst/>
          </a:prstGeom>
        </p:spPr>
        <p:txBody>
          <a:bodyPr vert="horz" lIns="91440" tIns="45720" rIns="91440" bIns="45720" anchor="ctr"/>
          <a:lstStyle>
            <a:lvl1pPr algn="r">
              <a:defRPr sz="1200">
                <a:solidFill>
                  <a:schemeClr val="tx1">
                    <a:tint val="75000"/>
                  </a:schemeClr>
                </a:solidFill>
              </a:defRPr>
            </a:lvl1pPr>
          </a:lstStyle>
          <a:p>
            <a:pPr lvl="0">
              <a:defRPr lang="ko-KR" altLang="en-US"/>
            </a:pPr>
            <a:fld id="{AD22CD3B-FDDF-4998-970C-76E6E0BEC65F}" type="slidenum">
              <a:rPr lang="ko-KR" altLang="en-US"/>
              <a:pPr lvl="0">
                <a:defRPr lang="ko-KR" altLang="en-US"/>
              </a:pPr>
              <a:t>‹#›</a:t>
            </a:fld>
            <a:endParaRPr lang="ko-KR" altLang="en-US" dirty="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6846E6-65CF-491A-9782-A9C6BC7B5B6B}"/>
              </a:ext>
            </a:extLst>
          </p:cNvPr>
          <p:cNvSpPr/>
          <p:nvPr userDrawn="1"/>
        </p:nvSpPr>
        <p:spPr>
          <a:xfrm>
            <a:off x="225669" y="571500"/>
            <a:ext cx="8682404" cy="42291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1027" name="TextBox 6">
            <a:extLst>
              <a:ext uri="{FF2B5EF4-FFF2-40B4-BE49-F238E27FC236}">
                <a16:creationId xmlns:a16="http://schemas.microsoft.com/office/drawing/2014/main" id="{5D0D2860-B742-425A-917A-CCC96A6AB484}"/>
              </a:ext>
            </a:extLst>
          </p:cNvPr>
          <p:cNvSpPr txBox="1">
            <a:spLocks noChangeArrowheads="1"/>
          </p:cNvSpPr>
          <p:nvPr userDrawn="1"/>
        </p:nvSpPr>
        <p:spPr bwMode="auto">
          <a:xfrm>
            <a:off x="228600" y="228601"/>
            <a:ext cx="237392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a:latin typeface="Arial" charset="0"/>
                <a:cs typeface="Arial" charset="0"/>
              </a:rPr>
              <a:t>Business Model Canvas</a:t>
            </a:r>
          </a:p>
        </p:txBody>
      </p:sp>
      <p:sp>
        <p:nvSpPr>
          <p:cNvPr id="1028" name="TextBox 7">
            <a:extLst>
              <a:ext uri="{FF2B5EF4-FFF2-40B4-BE49-F238E27FC236}">
                <a16:creationId xmlns:a16="http://schemas.microsoft.com/office/drawing/2014/main" id="{3022F7AB-8A7D-4EA8-84EE-28FF58F86A45}"/>
              </a:ext>
            </a:extLst>
          </p:cNvPr>
          <p:cNvSpPr txBox="1">
            <a:spLocks noChangeArrowheads="1"/>
          </p:cNvSpPr>
          <p:nvPr userDrawn="1"/>
        </p:nvSpPr>
        <p:spPr bwMode="auto">
          <a:xfrm>
            <a:off x="3563815" y="138113"/>
            <a:ext cx="1295400" cy="173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Designed for:</a:t>
            </a:r>
          </a:p>
        </p:txBody>
      </p:sp>
      <p:sp>
        <p:nvSpPr>
          <p:cNvPr id="1029" name="TextBox 8">
            <a:extLst>
              <a:ext uri="{FF2B5EF4-FFF2-40B4-BE49-F238E27FC236}">
                <a16:creationId xmlns:a16="http://schemas.microsoft.com/office/drawing/2014/main" id="{CA6C4A70-71B2-49E9-A55F-681C3B298E52}"/>
              </a:ext>
            </a:extLst>
          </p:cNvPr>
          <p:cNvSpPr txBox="1">
            <a:spLocks noChangeArrowheads="1"/>
          </p:cNvSpPr>
          <p:nvPr userDrawn="1"/>
        </p:nvSpPr>
        <p:spPr bwMode="auto">
          <a:xfrm>
            <a:off x="5156689" y="135731"/>
            <a:ext cx="1295400" cy="173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Designed by:</a:t>
            </a:r>
          </a:p>
        </p:txBody>
      </p:sp>
      <p:sp>
        <p:nvSpPr>
          <p:cNvPr id="1030" name="TextBox 9">
            <a:extLst>
              <a:ext uri="{FF2B5EF4-FFF2-40B4-BE49-F238E27FC236}">
                <a16:creationId xmlns:a16="http://schemas.microsoft.com/office/drawing/2014/main" id="{46FB2076-89B0-4EF4-8521-0FF06DE6DB6C}"/>
              </a:ext>
            </a:extLst>
          </p:cNvPr>
          <p:cNvSpPr txBox="1">
            <a:spLocks noChangeArrowheads="1"/>
          </p:cNvSpPr>
          <p:nvPr userDrawn="1"/>
        </p:nvSpPr>
        <p:spPr bwMode="auto">
          <a:xfrm>
            <a:off x="7074877" y="135731"/>
            <a:ext cx="1121020" cy="173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Date:</a:t>
            </a:r>
          </a:p>
        </p:txBody>
      </p:sp>
      <p:sp>
        <p:nvSpPr>
          <p:cNvPr id="1031" name="TextBox 10">
            <a:extLst>
              <a:ext uri="{FF2B5EF4-FFF2-40B4-BE49-F238E27FC236}">
                <a16:creationId xmlns:a16="http://schemas.microsoft.com/office/drawing/2014/main" id="{F16B8E21-A9D7-4FF6-8DFD-460D84D2E023}"/>
              </a:ext>
            </a:extLst>
          </p:cNvPr>
          <p:cNvSpPr txBox="1">
            <a:spLocks noChangeArrowheads="1"/>
          </p:cNvSpPr>
          <p:nvPr userDrawn="1"/>
        </p:nvSpPr>
        <p:spPr bwMode="auto">
          <a:xfrm>
            <a:off x="8439150" y="135731"/>
            <a:ext cx="572965" cy="173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Version:</a:t>
            </a:r>
          </a:p>
        </p:txBody>
      </p:sp>
      <p:sp>
        <p:nvSpPr>
          <p:cNvPr id="1032" name="TextBox 11">
            <a:extLst>
              <a:ext uri="{FF2B5EF4-FFF2-40B4-BE49-F238E27FC236}">
                <a16:creationId xmlns:a16="http://schemas.microsoft.com/office/drawing/2014/main" id="{530ED10A-AE57-4393-98D1-2857787D9AD1}"/>
              </a:ext>
            </a:extLst>
          </p:cNvPr>
          <p:cNvSpPr txBox="1">
            <a:spLocks noChangeArrowheads="1"/>
          </p:cNvSpPr>
          <p:nvPr userDrawn="1"/>
        </p:nvSpPr>
        <p:spPr bwMode="auto">
          <a:xfrm>
            <a:off x="225670" y="591741"/>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Key Partners</a:t>
            </a:r>
          </a:p>
        </p:txBody>
      </p:sp>
      <p:sp>
        <p:nvSpPr>
          <p:cNvPr id="1033" name="TextBox 13">
            <a:extLst>
              <a:ext uri="{FF2B5EF4-FFF2-40B4-BE49-F238E27FC236}">
                <a16:creationId xmlns:a16="http://schemas.microsoft.com/office/drawing/2014/main" id="{57BE9198-F4E7-4FBE-974A-8CE6C7AA672C}"/>
              </a:ext>
            </a:extLst>
          </p:cNvPr>
          <p:cNvSpPr txBox="1">
            <a:spLocks noChangeArrowheads="1"/>
          </p:cNvSpPr>
          <p:nvPr userDrawn="1"/>
        </p:nvSpPr>
        <p:spPr bwMode="auto">
          <a:xfrm>
            <a:off x="225670" y="3429000"/>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Cost Structure</a:t>
            </a:r>
          </a:p>
        </p:txBody>
      </p:sp>
      <p:sp>
        <p:nvSpPr>
          <p:cNvPr id="1034" name="TextBox 14">
            <a:extLst>
              <a:ext uri="{FF2B5EF4-FFF2-40B4-BE49-F238E27FC236}">
                <a16:creationId xmlns:a16="http://schemas.microsoft.com/office/drawing/2014/main" id="{E4FD6C48-CADF-4D2F-ACD0-2120DD71D4B1}"/>
              </a:ext>
            </a:extLst>
          </p:cNvPr>
          <p:cNvSpPr txBox="1">
            <a:spLocks noChangeArrowheads="1"/>
          </p:cNvSpPr>
          <p:nvPr userDrawn="1"/>
        </p:nvSpPr>
        <p:spPr bwMode="auto">
          <a:xfrm>
            <a:off x="1960685" y="591741"/>
            <a:ext cx="1616320"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Key Activities</a:t>
            </a:r>
          </a:p>
        </p:txBody>
      </p:sp>
      <p:sp>
        <p:nvSpPr>
          <p:cNvPr id="1035" name="TextBox 15">
            <a:extLst>
              <a:ext uri="{FF2B5EF4-FFF2-40B4-BE49-F238E27FC236}">
                <a16:creationId xmlns:a16="http://schemas.microsoft.com/office/drawing/2014/main" id="{58C8AF1E-3448-4266-821B-7B4BD5A9554F}"/>
              </a:ext>
            </a:extLst>
          </p:cNvPr>
          <p:cNvSpPr txBox="1">
            <a:spLocks noChangeArrowheads="1"/>
          </p:cNvSpPr>
          <p:nvPr userDrawn="1"/>
        </p:nvSpPr>
        <p:spPr bwMode="auto">
          <a:xfrm>
            <a:off x="1960685" y="1987154"/>
            <a:ext cx="1616320"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Key Resources</a:t>
            </a:r>
          </a:p>
        </p:txBody>
      </p:sp>
      <p:sp>
        <p:nvSpPr>
          <p:cNvPr id="1036" name="TextBox 16">
            <a:extLst>
              <a:ext uri="{FF2B5EF4-FFF2-40B4-BE49-F238E27FC236}">
                <a16:creationId xmlns:a16="http://schemas.microsoft.com/office/drawing/2014/main" id="{1F21E4DD-F494-4748-9651-705E07319A98}"/>
              </a:ext>
            </a:extLst>
          </p:cNvPr>
          <p:cNvSpPr txBox="1">
            <a:spLocks noChangeArrowheads="1"/>
          </p:cNvSpPr>
          <p:nvPr userDrawn="1"/>
        </p:nvSpPr>
        <p:spPr bwMode="auto">
          <a:xfrm>
            <a:off x="3716216" y="591741"/>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Value Propositions</a:t>
            </a:r>
          </a:p>
        </p:txBody>
      </p:sp>
      <p:sp>
        <p:nvSpPr>
          <p:cNvPr id="1037" name="TextBox 18">
            <a:extLst>
              <a:ext uri="{FF2B5EF4-FFF2-40B4-BE49-F238E27FC236}">
                <a16:creationId xmlns:a16="http://schemas.microsoft.com/office/drawing/2014/main" id="{F2030DB3-4943-4E19-90CD-A2A8418A018C}"/>
              </a:ext>
            </a:extLst>
          </p:cNvPr>
          <p:cNvSpPr txBox="1">
            <a:spLocks noChangeArrowheads="1"/>
          </p:cNvSpPr>
          <p:nvPr userDrawn="1"/>
        </p:nvSpPr>
        <p:spPr bwMode="auto">
          <a:xfrm>
            <a:off x="5464420" y="586979"/>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Customer Relationships</a:t>
            </a:r>
          </a:p>
        </p:txBody>
      </p:sp>
      <p:sp>
        <p:nvSpPr>
          <p:cNvPr id="1038" name="TextBox 19">
            <a:extLst>
              <a:ext uri="{FF2B5EF4-FFF2-40B4-BE49-F238E27FC236}">
                <a16:creationId xmlns:a16="http://schemas.microsoft.com/office/drawing/2014/main" id="{588F3862-A106-40D7-81E7-F517FFFE68D0}"/>
              </a:ext>
            </a:extLst>
          </p:cNvPr>
          <p:cNvSpPr txBox="1">
            <a:spLocks noChangeArrowheads="1"/>
          </p:cNvSpPr>
          <p:nvPr userDrawn="1"/>
        </p:nvSpPr>
        <p:spPr bwMode="auto">
          <a:xfrm>
            <a:off x="5464420" y="1982391"/>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Channels</a:t>
            </a:r>
          </a:p>
        </p:txBody>
      </p:sp>
      <p:sp>
        <p:nvSpPr>
          <p:cNvPr id="1039" name="TextBox 20">
            <a:extLst>
              <a:ext uri="{FF2B5EF4-FFF2-40B4-BE49-F238E27FC236}">
                <a16:creationId xmlns:a16="http://schemas.microsoft.com/office/drawing/2014/main" id="{1A3AC191-A2F2-4D04-8B94-6B2BA7774A85}"/>
              </a:ext>
            </a:extLst>
          </p:cNvPr>
          <p:cNvSpPr txBox="1">
            <a:spLocks noChangeArrowheads="1"/>
          </p:cNvSpPr>
          <p:nvPr userDrawn="1"/>
        </p:nvSpPr>
        <p:spPr bwMode="auto">
          <a:xfrm>
            <a:off x="7217020" y="591741"/>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Customer Segments</a:t>
            </a:r>
          </a:p>
        </p:txBody>
      </p:sp>
      <p:sp>
        <p:nvSpPr>
          <p:cNvPr id="1040" name="TextBox 22">
            <a:extLst>
              <a:ext uri="{FF2B5EF4-FFF2-40B4-BE49-F238E27FC236}">
                <a16:creationId xmlns:a16="http://schemas.microsoft.com/office/drawing/2014/main" id="{7C8D3210-D25C-49DA-93C0-CF4C81EA35C5}"/>
              </a:ext>
            </a:extLst>
          </p:cNvPr>
          <p:cNvSpPr txBox="1">
            <a:spLocks noChangeArrowheads="1"/>
          </p:cNvSpPr>
          <p:nvPr userDrawn="1"/>
        </p:nvSpPr>
        <p:spPr bwMode="auto">
          <a:xfrm>
            <a:off x="4591051" y="3429000"/>
            <a:ext cx="1614854"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Revenue Streams</a:t>
            </a:r>
          </a:p>
        </p:txBody>
      </p:sp>
      <p:sp>
        <p:nvSpPr>
          <p:cNvPr id="25" name="Rectangle 24">
            <a:extLst>
              <a:ext uri="{FF2B5EF4-FFF2-40B4-BE49-F238E27FC236}">
                <a16:creationId xmlns:a16="http://schemas.microsoft.com/office/drawing/2014/main" id="{1417BE5C-6CA0-4F5B-A55A-5806A6F21954}"/>
              </a:ext>
            </a:extLst>
          </p:cNvPr>
          <p:cNvSpPr/>
          <p:nvPr userDrawn="1"/>
        </p:nvSpPr>
        <p:spPr>
          <a:xfrm>
            <a:off x="225669" y="571500"/>
            <a:ext cx="1735015" cy="285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26" name="Rectangle 25">
            <a:extLst>
              <a:ext uri="{FF2B5EF4-FFF2-40B4-BE49-F238E27FC236}">
                <a16:creationId xmlns:a16="http://schemas.microsoft.com/office/drawing/2014/main" id="{E6E83F23-6C68-4657-86D0-D2EEDC19B740}"/>
              </a:ext>
            </a:extLst>
          </p:cNvPr>
          <p:cNvSpPr/>
          <p:nvPr userDrawn="1"/>
        </p:nvSpPr>
        <p:spPr>
          <a:xfrm>
            <a:off x="1960685" y="570310"/>
            <a:ext cx="1736481" cy="141208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27" name="Rectangle 26">
            <a:extLst>
              <a:ext uri="{FF2B5EF4-FFF2-40B4-BE49-F238E27FC236}">
                <a16:creationId xmlns:a16="http://schemas.microsoft.com/office/drawing/2014/main" id="{A2E054FE-63D0-40A6-B29A-2360CD0ED4BB}"/>
              </a:ext>
            </a:extLst>
          </p:cNvPr>
          <p:cNvSpPr/>
          <p:nvPr userDrawn="1"/>
        </p:nvSpPr>
        <p:spPr>
          <a:xfrm>
            <a:off x="1960685" y="1982391"/>
            <a:ext cx="1736481" cy="144660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28" name="Rectangle 27">
            <a:extLst>
              <a:ext uri="{FF2B5EF4-FFF2-40B4-BE49-F238E27FC236}">
                <a16:creationId xmlns:a16="http://schemas.microsoft.com/office/drawing/2014/main" id="{F8B12F22-011D-4221-BC73-88981C998BF7}"/>
              </a:ext>
            </a:extLst>
          </p:cNvPr>
          <p:cNvSpPr/>
          <p:nvPr userDrawn="1"/>
        </p:nvSpPr>
        <p:spPr>
          <a:xfrm>
            <a:off x="3697166" y="571500"/>
            <a:ext cx="1735015" cy="285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29" name="Rectangle 28">
            <a:extLst>
              <a:ext uri="{FF2B5EF4-FFF2-40B4-BE49-F238E27FC236}">
                <a16:creationId xmlns:a16="http://schemas.microsoft.com/office/drawing/2014/main" id="{E6690470-A565-4F68-A5B7-0B786B5D4A7A}"/>
              </a:ext>
            </a:extLst>
          </p:cNvPr>
          <p:cNvSpPr/>
          <p:nvPr userDrawn="1"/>
        </p:nvSpPr>
        <p:spPr>
          <a:xfrm>
            <a:off x="5432181" y="571501"/>
            <a:ext cx="1735015" cy="141208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30" name="Rectangle 29">
            <a:extLst>
              <a:ext uri="{FF2B5EF4-FFF2-40B4-BE49-F238E27FC236}">
                <a16:creationId xmlns:a16="http://schemas.microsoft.com/office/drawing/2014/main" id="{55DE88B6-9F6D-49E1-9B94-A379D14DDACD}"/>
              </a:ext>
            </a:extLst>
          </p:cNvPr>
          <p:cNvSpPr/>
          <p:nvPr userDrawn="1"/>
        </p:nvSpPr>
        <p:spPr>
          <a:xfrm>
            <a:off x="5432181" y="1982391"/>
            <a:ext cx="1735015" cy="144660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31" name="Rectangle 30">
            <a:extLst>
              <a:ext uri="{FF2B5EF4-FFF2-40B4-BE49-F238E27FC236}">
                <a16:creationId xmlns:a16="http://schemas.microsoft.com/office/drawing/2014/main" id="{73CE90FD-A09B-473F-961C-42806C2F76F5}"/>
              </a:ext>
            </a:extLst>
          </p:cNvPr>
          <p:cNvSpPr/>
          <p:nvPr userDrawn="1"/>
        </p:nvSpPr>
        <p:spPr>
          <a:xfrm>
            <a:off x="7173059" y="571500"/>
            <a:ext cx="1736480" cy="285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32" name="Rectangle 31">
            <a:extLst>
              <a:ext uri="{FF2B5EF4-FFF2-40B4-BE49-F238E27FC236}">
                <a16:creationId xmlns:a16="http://schemas.microsoft.com/office/drawing/2014/main" id="{9F340F2E-A479-4950-AED7-BC4CC729223F}"/>
              </a:ext>
            </a:extLst>
          </p:cNvPr>
          <p:cNvSpPr/>
          <p:nvPr userDrawn="1"/>
        </p:nvSpPr>
        <p:spPr>
          <a:xfrm>
            <a:off x="225669" y="3434953"/>
            <a:ext cx="4350727" cy="13656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33" name="Rectangle 32">
            <a:extLst>
              <a:ext uri="{FF2B5EF4-FFF2-40B4-BE49-F238E27FC236}">
                <a16:creationId xmlns:a16="http://schemas.microsoft.com/office/drawing/2014/main" id="{C5DDE260-8EA3-4B57-A29E-9A2BFC11D480}"/>
              </a:ext>
            </a:extLst>
          </p:cNvPr>
          <p:cNvSpPr/>
          <p:nvPr userDrawn="1"/>
        </p:nvSpPr>
        <p:spPr>
          <a:xfrm>
            <a:off x="4576397" y="3434953"/>
            <a:ext cx="4331677" cy="13656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350" dirty="0"/>
          </a:p>
        </p:txBody>
      </p:sp>
      <p:pic>
        <p:nvPicPr>
          <p:cNvPr id="1050" name="Picture 13">
            <a:extLst>
              <a:ext uri="{FF2B5EF4-FFF2-40B4-BE49-F238E27FC236}">
                <a16:creationId xmlns:a16="http://schemas.microsoft.com/office/drawing/2014/main" id="{B9B00ECC-DEB0-4B27-8557-1D0B93D258F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10954"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1" name="Picture 14">
            <a:extLst>
              <a:ext uri="{FF2B5EF4-FFF2-40B4-BE49-F238E27FC236}">
                <a16:creationId xmlns:a16="http://schemas.microsoft.com/office/drawing/2014/main" id="{AB7E460A-6346-4125-BB14-B68BFB81031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72404" y="53340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16">
            <a:extLst>
              <a:ext uri="{FF2B5EF4-FFF2-40B4-BE49-F238E27FC236}">
                <a16:creationId xmlns:a16="http://schemas.microsoft.com/office/drawing/2014/main" id="{7AF668EC-B441-450A-A3A6-4EA1CA44605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893170"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17">
            <a:extLst>
              <a:ext uri="{FF2B5EF4-FFF2-40B4-BE49-F238E27FC236}">
                <a16:creationId xmlns:a16="http://schemas.microsoft.com/office/drawing/2014/main" id="{D632A93A-5B7E-4015-868E-D6D997573DC6}"/>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l="11171"/>
          <a:stretch>
            <a:fillRect/>
          </a:stretch>
        </p:blipFill>
        <p:spPr bwMode="auto">
          <a:xfrm>
            <a:off x="5786804" y="337185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 name="Picture 19">
            <a:extLst>
              <a:ext uri="{FF2B5EF4-FFF2-40B4-BE49-F238E27FC236}">
                <a16:creationId xmlns:a16="http://schemas.microsoft.com/office/drawing/2014/main" id="{6D36761E-6459-437E-928D-943955C49566}"/>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813539"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20">
            <a:extLst>
              <a:ext uri="{FF2B5EF4-FFF2-40B4-BE49-F238E27FC236}">
                <a16:creationId xmlns:a16="http://schemas.microsoft.com/office/drawing/2014/main" id="{B31DDE8E-AF9F-4057-A027-E35627D3A41B}"/>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55077"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6" name="Picture 21">
            <a:extLst>
              <a:ext uri="{FF2B5EF4-FFF2-40B4-BE49-F238E27FC236}">
                <a16:creationId xmlns:a16="http://schemas.microsoft.com/office/drawing/2014/main" id="{B3A8F383-F8F2-47AC-B069-3AA3480022E9}"/>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t="8025" r="6839"/>
          <a:stretch>
            <a:fillRect/>
          </a:stretch>
        </p:blipFill>
        <p:spPr bwMode="auto">
          <a:xfrm>
            <a:off x="1214804" y="337185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Picture 15">
            <a:extLst>
              <a:ext uri="{FF2B5EF4-FFF2-40B4-BE49-F238E27FC236}">
                <a16:creationId xmlns:a16="http://schemas.microsoft.com/office/drawing/2014/main" id="{AE2B8C2C-D416-4068-AAF6-2C6DC219907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208835" y="194310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18">
            <a:extLst>
              <a:ext uri="{FF2B5EF4-FFF2-40B4-BE49-F238E27FC236}">
                <a16:creationId xmlns:a16="http://schemas.microsoft.com/office/drawing/2014/main" id="{616ED40C-C594-4FA0-8750-A7471EA945C7}"/>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b="6728"/>
          <a:stretch>
            <a:fillRect/>
          </a:stretch>
        </p:blipFill>
        <p:spPr bwMode="auto">
          <a:xfrm>
            <a:off x="2954216" y="1943101"/>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129441"/>
      </p:ext>
    </p:extLst>
  </p:cSld>
  <p:clrMap bg1="lt1" tx1="dk1" bg2="lt2" tx2="dk2" accent1="accent1" accent2="accent2" accent3="accent3" accent4="accent4" accent5="accent5" accent6="accent6" hlink="hlink" folHlink="folHlink"/>
  <p:sldLayoutIdLst>
    <p:sldLayoutId id="2147483734" r:id="rId1"/>
  </p:sldLayoutIdLst>
  <p:txStyles>
    <p:titleStyle>
      <a:lvl1pPr algn="ctr" defTabSz="342900" rtl="0" eaLnBrk="0" fontAlgn="base" hangingPunct="0">
        <a:spcBef>
          <a:spcPct val="0"/>
        </a:spcBef>
        <a:spcAft>
          <a:spcPct val="0"/>
        </a:spcAft>
        <a:defRPr sz="3300" kern="1200">
          <a:solidFill>
            <a:schemeClr val="tx1"/>
          </a:solidFill>
          <a:latin typeface="Arial"/>
          <a:ea typeface="MS PGothic" panose="020B0600070205080204" pitchFamily="34" charset="-128"/>
          <a:cs typeface="Arial"/>
        </a:defRPr>
      </a:lvl1pPr>
      <a:lvl2pPr algn="ctr" defTabSz="342900" rtl="0" eaLnBrk="0" fontAlgn="base" hangingPunct="0">
        <a:spcBef>
          <a:spcPct val="0"/>
        </a:spcBef>
        <a:spcAft>
          <a:spcPct val="0"/>
        </a:spcAft>
        <a:defRPr sz="3300">
          <a:solidFill>
            <a:schemeClr val="tx1"/>
          </a:solidFill>
          <a:latin typeface="Arial" charset="0"/>
          <a:ea typeface="MS PGothic" panose="020B0600070205080204" pitchFamily="34" charset="-128"/>
        </a:defRPr>
      </a:lvl2pPr>
      <a:lvl3pPr algn="ctr" defTabSz="342900" rtl="0" eaLnBrk="0" fontAlgn="base" hangingPunct="0">
        <a:spcBef>
          <a:spcPct val="0"/>
        </a:spcBef>
        <a:spcAft>
          <a:spcPct val="0"/>
        </a:spcAft>
        <a:defRPr sz="3300">
          <a:solidFill>
            <a:schemeClr val="tx1"/>
          </a:solidFill>
          <a:latin typeface="Arial" charset="0"/>
          <a:ea typeface="MS PGothic" panose="020B0600070205080204" pitchFamily="34" charset="-128"/>
        </a:defRPr>
      </a:lvl3pPr>
      <a:lvl4pPr algn="ctr" defTabSz="342900" rtl="0" eaLnBrk="0" fontAlgn="base" hangingPunct="0">
        <a:spcBef>
          <a:spcPct val="0"/>
        </a:spcBef>
        <a:spcAft>
          <a:spcPct val="0"/>
        </a:spcAft>
        <a:defRPr sz="3300">
          <a:solidFill>
            <a:schemeClr val="tx1"/>
          </a:solidFill>
          <a:latin typeface="Arial" charset="0"/>
          <a:ea typeface="MS PGothic" panose="020B0600070205080204" pitchFamily="34" charset="-128"/>
        </a:defRPr>
      </a:lvl4pPr>
      <a:lvl5pPr algn="ctr" defTabSz="342900" rtl="0" eaLnBrk="0" fontAlgn="base" hangingPunct="0">
        <a:spcBef>
          <a:spcPct val="0"/>
        </a:spcBef>
        <a:spcAft>
          <a:spcPct val="0"/>
        </a:spcAft>
        <a:defRPr sz="3300">
          <a:solidFill>
            <a:schemeClr val="tx1"/>
          </a:solidFill>
          <a:latin typeface="Arial" charset="0"/>
          <a:ea typeface="MS PGothic" panose="020B0600070205080204" pitchFamily="34" charset="-128"/>
        </a:defRPr>
      </a:lvl5pPr>
      <a:lvl6pPr marL="342900" algn="ctr" defTabSz="342900" rtl="0" fontAlgn="base">
        <a:spcBef>
          <a:spcPct val="0"/>
        </a:spcBef>
        <a:spcAft>
          <a:spcPct val="0"/>
        </a:spcAft>
        <a:defRPr sz="3300">
          <a:solidFill>
            <a:schemeClr val="tx1"/>
          </a:solidFill>
          <a:latin typeface="Arial" charset="0"/>
          <a:ea typeface="ＭＳ Ｐゴシック" charset="0"/>
        </a:defRPr>
      </a:lvl6pPr>
      <a:lvl7pPr marL="685800" algn="ctr" defTabSz="342900" rtl="0" fontAlgn="base">
        <a:spcBef>
          <a:spcPct val="0"/>
        </a:spcBef>
        <a:spcAft>
          <a:spcPct val="0"/>
        </a:spcAft>
        <a:defRPr sz="3300">
          <a:solidFill>
            <a:schemeClr val="tx1"/>
          </a:solidFill>
          <a:latin typeface="Arial" charset="0"/>
          <a:ea typeface="ＭＳ Ｐゴシック" charset="0"/>
        </a:defRPr>
      </a:lvl7pPr>
      <a:lvl8pPr marL="1028700" algn="ctr" defTabSz="342900" rtl="0" fontAlgn="base">
        <a:spcBef>
          <a:spcPct val="0"/>
        </a:spcBef>
        <a:spcAft>
          <a:spcPct val="0"/>
        </a:spcAft>
        <a:defRPr sz="3300">
          <a:solidFill>
            <a:schemeClr val="tx1"/>
          </a:solidFill>
          <a:latin typeface="Arial" charset="0"/>
          <a:ea typeface="ＭＳ Ｐゴシック" charset="0"/>
        </a:defRPr>
      </a:lvl8pPr>
      <a:lvl9pPr marL="1371600" algn="ctr" defTabSz="342900" rtl="0" fontAlgn="base">
        <a:spcBef>
          <a:spcPct val="0"/>
        </a:spcBef>
        <a:spcAft>
          <a:spcPct val="0"/>
        </a:spcAft>
        <a:defRPr sz="3300">
          <a:solidFill>
            <a:schemeClr val="tx1"/>
          </a:solidFill>
          <a:latin typeface="Arial" charset="0"/>
          <a:ea typeface="ＭＳ Ｐゴシック"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MS PGothic" panose="020B0600070205080204" pitchFamily="34" charset="-128"/>
          <a:cs typeface="Arial"/>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Arial"/>
          <a:ea typeface="MS PGothic" panose="020B0600070205080204" pitchFamily="34" charset="-128"/>
          <a:cs typeface="Arial"/>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Arial"/>
          <a:ea typeface="MS PGothic" panose="020B0600070205080204" pitchFamily="34" charset="-128"/>
          <a:cs typeface="Arial"/>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Arial"/>
          <a:ea typeface="MS PGothic" panose="020B0600070205080204" pitchFamily="34" charset="-128"/>
          <a:cs typeface="Arial"/>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Arial"/>
          <a:ea typeface="MS PGothic" panose="020B0600070205080204" pitchFamily="34"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LPAEpWtm9oQ" TargetMode="External"/><Relationship Id="rId13" Type="http://schemas.openxmlformats.org/officeDocument/2006/relationships/hyperlink" Target="https://creativecommons.org/licenses/by-sa/3.0/" TargetMode="External"/><Relationship Id="rId3" Type="http://schemas.openxmlformats.org/officeDocument/2006/relationships/image" Target="../media/image10.jpeg"/><Relationship Id="rId7" Type="http://schemas.openxmlformats.org/officeDocument/2006/relationships/hyperlink" Target="https://applift.com/blog/app-based-business-technology-mobile-marketing-2" TargetMode="External"/><Relationship Id="rId12" Type="http://schemas.openxmlformats.org/officeDocument/2006/relationships/hyperlink" Target="https://neoschronos.c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ppomppu.co.kr/zboard/view.php?id=news_pol_eco&amp;no=90290" TargetMode="External"/><Relationship Id="rId11" Type="http://schemas.openxmlformats.org/officeDocument/2006/relationships/hyperlink" Target="http://www.businessmodelgeneration.com/canvas" TargetMode="External"/><Relationship Id="rId5" Type="http://schemas.openxmlformats.org/officeDocument/2006/relationships/hyperlink" Target="https://blog.naver.com/hi_nso/221887052995" TargetMode="External"/><Relationship Id="rId10" Type="http://schemas.openxmlformats.org/officeDocument/2006/relationships/hyperlink" Target="https://www.hankyung.com/economy/article/202003301355i" TargetMode="External"/><Relationship Id="rId4" Type="http://schemas.openxmlformats.org/officeDocument/2006/relationships/hyperlink" Target="https://atfis.or.kr/article/M001080000/view.do?articleId=3255&amp;boardId=18&amp;page=1&amp;searchKey=&amp;searchString=&amp;searchCategory=" TargetMode="External"/><Relationship Id="rId9" Type="http://schemas.openxmlformats.org/officeDocument/2006/relationships/hyperlink" Target="https://www.youtube.com/user/youl2007"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stretch>
            <a:fillRect/>
          </a:stretch>
        </p:blipFill>
        <p:spPr>
          <a:xfrm>
            <a:off x="-2268760" y="-2036826"/>
            <a:ext cx="11488523" cy="7180326"/>
          </a:xfrm>
          <a:prstGeom prst="rect">
            <a:avLst/>
          </a:prstGeom>
        </p:spPr>
      </p:pic>
      <p:sp>
        <p:nvSpPr>
          <p:cNvPr id="5" name="TextBox 4"/>
          <p:cNvSpPr txBox="1"/>
          <p:nvPr/>
        </p:nvSpPr>
        <p:spPr>
          <a:xfrm>
            <a:off x="2058749" y="1656694"/>
            <a:ext cx="5075306" cy="1107996"/>
          </a:xfrm>
          <a:prstGeom prst="rect">
            <a:avLst/>
          </a:prstGeom>
        </p:spPr>
        <p:txBody>
          <a:bodyPr vert="horz" wrap="square" lIns="91440" tIns="45720" rIns="91440" bIns="45720" anchor="t">
            <a:spAutoFit/>
          </a:bodyPr>
          <a:lstStyle/>
          <a:p>
            <a:pPr algn="ctr" fontAlgn="base" latinLnBrk="0"/>
            <a:r>
              <a:rPr lang="en-US" altLang="ko-KR" sz="3000" b="1" dirty="0">
                <a:solidFill>
                  <a:schemeClr val="bg1"/>
                </a:solidFill>
                <a:latin typeface="맑은 고딕" pitchFamily="50" charset="-127"/>
                <a:ea typeface="맑은 고딕" pitchFamily="50" charset="-127"/>
              </a:rPr>
              <a:t>Business Idea Presentation</a:t>
            </a:r>
          </a:p>
          <a:p>
            <a:pPr algn="ctr" fontAlgn="base" latinLnBrk="0"/>
            <a:endParaRPr lang="en-US" altLang="ko-KR" sz="2000" b="1" dirty="0">
              <a:solidFill>
                <a:schemeClr val="bg1"/>
              </a:solidFill>
              <a:latin typeface="맑은 고딕" pitchFamily="50" charset="-127"/>
              <a:ea typeface="맑은 고딕" pitchFamily="50" charset="-127"/>
            </a:endParaRPr>
          </a:p>
          <a:p>
            <a:pPr algn="ctr" fontAlgn="base" latinLnBrk="0"/>
            <a:r>
              <a:rPr lang="en-US" altLang="ko-KR" sz="1600" b="1" dirty="0">
                <a:solidFill>
                  <a:schemeClr val="bg1"/>
                </a:solidFill>
                <a:latin typeface="맑은 고딕" pitchFamily="50" charset="-127"/>
                <a:ea typeface="맑은 고딕" pitchFamily="50" charset="-127"/>
              </a:rPr>
              <a:t>Home Meal Replacement Integration Platform</a:t>
            </a:r>
          </a:p>
        </p:txBody>
      </p:sp>
      <p:sp>
        <p:nvSpPr>
          <p:cNvPr id="6" name="직사각형 5"/>
          <p:cNvSpPr/>
          <p:nvPr/>
        </p:nvSpPr>
        <p:spPr>
          <a:xfrm>
            <a:off x="2076957" y="1311601"/>
            <a:ext cx="5075307" cy="2628301"/>
          </a:xfrm>
          <a:prstGeom prst="rect">
            <a:avLst/>
          </a:prstGeom>
          <a:noFill/>
          <a:ln w="38100" algn="ctr">
            <a:solidFill>
              <a:schemeClr val="accent1">
                <a:lumMod val="50000"/>
              </a:schemeClr>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dirty="0">
              <a:latin typeface="나눔고딕 ExtraBold"/>
              <a:ea typeface="나눔고딕 ExtraBold"/>
            </a:endParaRPr>
          </a:p>
        </p:txBody>
      </p:sp>
      <p:sp>
        <p:nvSpPr>
          <p:cNvPr id="8" name="TextBox 7"/>
          <p:cNvSpPr txBox="1"/>
          <p:nvPr/>
        </p:nvSpPr>
        <p:spPr>
          <a:xfrm>
            <a:off x="2960847" y="3580733"/>
            <a:ext cx="4203441" cy="323165"/>
          </a:xfrm>
          <a:prstGeom prst="rect">
            <a:avLst/>
          </a:prstGeom>
        </p:spPr>
        <p:txBody>
          <a:bodyPr vert="horz" wrap="square" lIns="91440" tIns="45720" rIns="91440" bIns="45720" anchor="t">
            <a:spAutoFit/>
          </a:bodyPr>
          <a:lstStyle/>
          <a:p>
            <a:pPr algn="r" fontAlgn="base" latinLnBrk="0"/>
            <a:r>
              <a:rPr lang="ko-KR" altLang="en-US" sz="1500" b="1" dirty="0">
                <a:solidFill>
                  <a:schemeClr val="bg1"/>
                </a:solidFill>
                <a:latin typeface="맑은 고딕" pitchFamily="50" charset="-127"/>
                <a:ea typeface="맑은 고딕" pitchFamily="50" charset="-127"/>
              </a:rPr>
              <a:t> </a:t>
            </a:r>
            <a:r>
              <a:rPr lang="en-US" altLang="ko-KR" sz="1500" b="1" dirty="0">
                <a:solidFill>
                  <a:schemeClr val="bg1"/>
                </a:solidFill>
                <a:latin typeface="맑은 고딕" pitchFamily="50" charset="-127"/>
                <a:ea typeface="맑은 고딕" pitchFamily="50" charset="-127"/>
              </a:rPr>
              <a:t>Lee Sung HO(</a:t>
            </a:r>
            <a:r>
              <a:rPr lang="ko-KR" altLang="en-US" sz="1500" b="1" dirty="0">
                <a:solidFill>
                  <a:schemeClr val="bg1"/>
                </a:solidFill>
                <a:latin typeface="맑은 고딕" pitchFamily="50" charset="-127"/>
                <a:ea typeface="맑은 고딕" pitchFamily="50" charset="-127"/>
              </a:rPr>
              <a:t>이성호</a:t>
            </a:r>
            <a:r>
              <a:rPr lang="en-US" altLang="ko-KR" sz="1500" b="1" dirty="0">
                <a:solidFill>
                  <a:schemeClr val="bg1"/>
                </a:solidFill>
                <a:latin typeface="맑은 고딕" pitchFamily="50" charset="-127"/>
                <a:ea typeface="맑은 고딕" pitchFamily="50" charset="-127"/>
              </a:rPr>
              <a:t>) 16102284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repeatCount="0" accel="50000" decel="50000" fill="hold" grpId="0" nodeType="withEffect">
                                  <p:stCondLst>
                                    <p:cond delay="0"/>
                                  </p:stCondLst>
                                  <p:iterate>
                                    <p:tmAbs val="indefinite"/>
                                  </p:iterate>
                                  <p:childTnLst>
                                    <p:animMotion origin="layout" path="M 0.00018 0.00061 L 0.25018 0.33364 " pathEditMode="relative" rAng="0" ptsTypes="AA">
                                      <p:cBhvr>
                                        <p:cTn id="6" dur="5000" fill="hold"/>
                                        <p:tgtEl>
                                          <p:spTgt spid="4"/>
                                        </p:tgtEl>
                                        <p:attrNameLst>
                                          <p:attrName>ppt_x</p:attrName>
                                          <p:attrName>ppt_y</p:attrName>
                                        </p:attrNameLst>
                                      </p:cBhvr>
                                      <p:rCtr x="12500" y="166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848872" cy="461665"/>
            <a:chOff x="751640" y="216803"/>
            <a:chExt cx="7848872" cy="461665"/>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7848872" cy="461665"/>
              <a:chOff x="3343928" y="157803"/>
              <a:chExt cx="7848872" cy="461665"/>
            </a:xfrm>
          </p:grpSpPr>
          <p:sp>
            <p:nvSpPr>
              <p:cNvPr id="19" name="TextBox 18"/>
              <p:cNvSpPr txBox="1"/>
              <p:nvPr/>
            </p:nvSpPr>
            <p:spPr>
              <a:xfrm>
                <a:off x="3435032" y="157803"/>
                <a:ext cx="7757768" cy="461665"/>
              </a:xfrm>
              <a:prstGeom prst="rect">
                <a:avLst/>
              </a:prstGeom>
              <a:noFill/>
            </p:spPr>
            <p:txBody>
              <a:bodyPr wrap="square" rtlCol="0">
                <a:spAutoFit/>
              </a:bodyPr>
              <a:lstStyle/>
              <a:p>
                <a:pPr lvl="0">
                  <a:defRPr lang="ko-KR" altLang="en-US"/>
                </a:pPr>
                <a:r>
                  <a:rPr lang="en-US" altLang="ko-KR" sz="2400" b="1" dirty="0">
                    <a:latin typeface="맑은 고딕" pitchFamily="50" charset="-127"/>
                    <a:ea typeface="맑은 고딕" pitchFamily="50" charset="-127"/>
                  </a:rPr>
                  <a:t>Marketing Plan</a:t>
                </a:r>
                <a:endParaRPr kumimoji="0" lang="en-US" altLang="ko-KR" sz="2400" b="1" i="0" u="none" strike="noStrike" kern="1200" cap="none" spc="0" normalizeH="0" baseline="0" noProof="0" dirty="0">
                  <a:ln>
                    <a:noFill/>
                  </a:ln>
                  <a:solidFill>
                    <a:prstClr val="black"/>
                  </a:solidFill>
                  <a:effectLst/>
                  <a:uLnTx/>
                  <a:uFillTx/>
                  <a:latin typeface="맑은 고딕" pitchFamily="50" charset="-127"/>
                  <a:ea typeface="맑은 고딕" pitchFamily="50" charset="-127"/>
                  <a:cs typeface="+mn-cs"/>
                </a:endParaRP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lang="ko-KR" altLang="en-US"/>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sp>
        <p:nvSpPr>
          <p:cNvPr id="16" name="TextBox 15">
            <a:extLst>
              <a:ext uri="{FF2B5EF4-FFF2-40B4-BE49-F238E27FC236}">
                <a16:creationId xmlns:a16="http://schemas.microsoft.com/office/drawing/2014/main" id="{B1AF479D-F6BD-4B06-B574-50B0735E9989}"/>
              </a:ext>
            </a:extLst>
          </p:cNvPr>
          <p:cNvSpPr txBox="1"/>
          <p:nvPr/>
        </p:nvSpPr>
        <p:spPr>
          <a:xfrm>
            <a:off x="1714217" y="2000862"/>
            <a:ext cx="20522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함초롬돋움"/>
              <a:ea typeface="함초롬돋움"/>
              <a:cs typeface="+mn-cs"/>
            </a:endParaRPr>
          </a:p>
        </p:txBody>
      </p:sp>
      <p:sp>
        <p:nvSpPr>
          <p:cNvPr id="12" name="TextBox 11">
            <a:extLst>
              <a:ext uri="{FF2B5EF4-FFF2-40B4-BE49-F238E27FC236}">
                <a16:creationId xmlns:a16="http://schemas.microsoft.com/office/drawing/2014/main" id="{976E021D-19E5-4C8E-BC3C-ACDFEF7A7B48}"/>
              </a:ext>
            </a:extLst>
          </p:cNvPr>
          <p:cNvSpPr txBox="1"/>
          <p:nvPr/>
        </p:nvSpPr>
        <p:spPr>
          <a:xfrm>
            <a:off x="635300" y="675442"/>
            <a:ext cx="8005152" cy="1523494"/>
          </a:xfrm>
          <a:prstGeom prst="rect">
            <a:avLst/>
          </a:prstGeom>
          <a:noFill/>
        </p:spPr>
        <p:txBody>
          <a:bodyPr wrap="square" rtlCol="0">
            <a:spAutoFit/>
          </a:bodyPr>
          <a:lstStyle/>
          <a:p>
            <a:r>
              <a:rPr lang="en-US" altLang="ko-KR" dirty="0">
                <a:solidFill>
                  <a:srgbClr val="FF0000"/>
                </a:solidFill>
              </a:rPr>
              <a:t>Targeting revisiting and dormant users</a:t>
            </a:r>
          </a:p>
          <a:p>
            <a:pPr marL="742950" lvl="1" indent="-285750">
              <a:buFont typeface="Arial" panose="020B0604020202020204" pitchFamily="34" charset="0"/>
              <a:buChar char="•"/>
            </a:pPr>
            <a:r>
              <a:rPr lang="en-US" altLang="ko-KR" sz="1500" dirty="0"/>
              <a:t>We will hold a Re-targeting and Re-</a:t>
            </a:r>
            <a:r>
              <a:rPr lang="en-US" altLang="ko-KR" sz="1500" dirty="0" err="1"/>
              <a:t>ingaugement</a:t>
            </a:r>
            <a:r>
              <a:rPr lang="en-US" altLang="ko-KR" sz="1500" dirty="0"/>
              <a:t> event that provides push notifications and coupon events such as discount events of products that customers have purchased frequently, news of launching similar new products, </a:t>
            </a:r>
          </a:p>
          <a:p>
            <a:pPr marL="742950" lvl="1" indent="-285750">
              <a:buFont typeface="Arial" panose="020B0604020202020204" pitchFamily="34" charset="0"/>
              <a:buChar char="•"/>
            </a:pPr>
            <a:endParaRPr lang="en-US" altLang="ko-KR" sz="1500" dirty="0"/>
          </a:p>
          <a:p>
            <a:pPr marL="742950" lvl="1" indent="-285750">
              <a:buFont typeface="Arial" panose="020B0604020202020204" pitchFamily="34" charset="0"/>
              <a:buChar char="•"/>
            </a:pPr>
            <a:endParaRPr lang="ko-KR" altLang="en-US" sz="1500" dirty="0"/>
          </a:p>
        </p:txBody>
      </p:sp>
      <p:sp>
        <p:nvSpPr>
          <p:cNvPr id="2" name="TextBox 1">
            <a:extLst>
              <a:ext uri="{FF2B5EF4-FFF2-40B4-BE49-F238E27FC236}">
                <a16:creationId xmlns:a16="http://schemas.microsoft.com/office/drawing/2014/main" id="{63A6EEDA-93D6-45FD-A0BF-E157A2DB36F5}"/>
              </a:ext>
            </a:extLst>
          </p:cNvPr>
          <p:cNvSpPr txBox="1"/>
          <p:nvPr/>
        </p:nvSpPr>
        <p:spPr>
          <a:xfrm>
            <a:off x="666660" y="3271729"/>
            <a:ext cx="8189816" cy="1615827"/>
          </a:xfrm>
          <a:prstGeom prst="rect">
            <a:avLst/>
          </a:prstGeom>
          <a:noFill/>
        </p:spPr>
        <p:txBody>
          <a:bodyPr wrap="square" rtlCol="0">
            <a:spAutoFit/>
          </a:bodyPr>
          <a:lstStyle/>
          <a:p>
            <a:r>
              <a:rPr lang="en-US" altLang="ko-KR" dirty="0">
                <a:solidFill>
                  <a:srgbClr val="FF0000"/>
                </a:solidFill>
              </a:rPr>
              <a:t>A tie-up with a user</a:t>
            </a:r>
          </a:p>
          <a:p>
            <a:pPr marL="742950" lvl="1" indent="-285750">
              <a:buFont typeface="Arial" panose="020B0604020202020204" pitchFamily="34" charset="0"/>
              <a:buChar char="•"/>
            </a:pPr>
            <a:r>
              <a:rPr lang="en-US" altLang="ko-KR" sz="1500" dirty="0"/>
              <a:t>Because of the Meal-kit's short-term expiration date, consumers and producers can both win-win marketing by collecting unsold products at discount prices, such as the deadline of department stores' food courts.</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endParaRPr lang="ko-KR" altLang="en-US" dirty="0"/>
          </a:p>
        </p:txBody>
      </p:sp>
      <p:sp>
        <p:nvSpPr>
          <p:cNvPr id="4" name="TextBox 3">
            <a:extLst>
              <a:ext uri="{FF2B5EF4-FFF2-40B4-BE49-F238E27FC236}">
                <a16:creationId xmlns:a16="http://schemas.microsoft.com/office/drawing/2014/main" id="{A9C14308-EF3F-4CCC-9696-BDBDAD18551E}"/>
              </a:ext>
            </a:extLst>
          </p:cNvPr>
          <p:cNvSpPr txBox="1"/>
          <p:nvPr/>
        </p:nvSpPr>
        <p:spPr>
          <a:xfrm>
            <a:off x="1084173" y="1759698"/>
            <a:ext cx="5043025" cy="1246495"/>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t>We will increase the reuse rate by sending a customized alarm considering TPO, such as sending ‘</a:t>
            </a:r>
            <a:r>
              <a:rPr lang="ko-KR" altLang="en-US" sz="1500" dirty="0"/>
              <a:t>칼국수</a:t>
            </a:r>
            <a:r>
              <a:rPr lang="en-US" altLang="ko-KR" sz="1500" dirty="0"/>
              <a:t>’ cooking box prompt alarm at </a:t>
            </a:r>
            <a:r>
              <a:rPr lang="en-US" altLang="ko-KR" sz="1500" dirty="0" err="1"/>
              <a:t>rainny</a:t>
            </a:r>
            <a:r>
              <a:rPr lang="en-US" altLang="ko-KR" sz="1500" dirty="0"/>
              <a:t> day, or ‘</a:t>
            </a:r>
            <a:r>
              <a:rPr lang="ko-KR" altLang="en-US" sz="1500" dirty="0"/>
              <a:t>혼술 패키지＇</a:t>
            </a:r>
            <a:r>
              <a:rPr lang="en-US" altLang="ko-KR" sz="1500" dirty="0"/>
              <a:t>at Friday, or Barbecue package at camping and vacation seasons </a:t>
            </a:r>
            <a:endParaRPr lang="ko-KR" altLang="en-US" sz="1500" dirty="0"/>
          </a:p>
        </p:txBody>
      </p:sp>
      <p:pic>
        <p:nvPicPr>
          <p:cNvPr id="5" name="그림 4">
            <a:extLst>
              <a:ext uri="{FF2B5EF4-FFF2-40B4-BE49-F238E27FC236}">
                <a16:creationId xmlns:a16="http://schemas.microsoft.com/office/drawing/2014/main" id="{6CD04FA9-67FF-4732-AEF8-4DD5C9C356E9}"/>
              </a:ext>
            </a:extLst>
          </p:cNvPr>
          <p:cNvPicPr>
            <a:picLocks noChangeAspect="1"/>
          </p:cNvPicPr>
          <p:nvPr/>
        </p:nvPicPr>
        <p:blipFill rotWithShape="1">
          <a:blip r:embed="rId3"/>
          <a:srcRect l="10382" b="6713"/>
          <a:stretch/>
        </p:blipFill>
        <p:spPr>
          <a:xfrm>
            <a:off x="5998649" y="1731155"/>
            <a:ext cx="2871226" cy="1681189"/>
          </a:xfrm>
          <a:prstGeom prst="rect">
            <a:avLst/>
          </a:prstGeom>
        </p:spPr>
      </p:pic>
    </p:spTree>
    <p:extLst>
      <p:ext uri="{BB962C8B-B14F-4D97-AF65-F5344CB8AC3E}">
        <p14:creationId xmlns:p14="http://schemas.microsoft.com/office/powerpoint/2010/main" val="19313228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848872" cy="461665"/>
            <a:chOff x="751640" y="216803"/>
            <a:chExt cx="7848872" cy="461665"/>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7848872" cy="461665"/>
              <a:chOff x="3343928" y="157803"/>
              <a:chExt cx="7848872" cy="461665"/>
            </a:xfrm>
          </p:grpSpPr>
          <p:sp>
            <p:nvSpPr>
              <p:cNvPr id="19" name="TextBox 18"/>
              <p:cNvSpPr txBox="1"/>
              <p:nvPr/>
            </p:nvSpPr>
            <p:spPr>
              <a:xfrm>
                <a:off x="3435032" y="157803"/>
                <a:ext cx="7757768" cy="461665"/>
              </a:xfrm>
              <a:prstGeom prst="rect">
                <a:avLst/>
              </a:prstGeom>
              <a:noFill/>
            </p:spPr>
            <p:txBody>
              <a:bodyPr wrap="square" rtlCol="0">
                <a:spAutoFit/>
              </a:bodyPr>
              <a:lstStyle/>
              <a:p>
                <a:pPr lvl="0">
                  <a:defRPr lang="ko-KR" altLang="en-US"/>
                </a:pPr>
                <a:r>
                  <a:rPr lang="en-US" altLang="ko-KR" sz="2400" b="1" dirty="0">
                    <a:latin typeface="맑은 고딕" pitchFamily="50" charset="-127"/>
                    <a:ea typeface="맑은 고딕" pitchFamily="50" charset="-127"/>
                  </a:rPr>
                  <a:t>Marketing Plan</a:t>
                </a:r>
                <a:endParaRPr kumimoji="0" lang="en-US" altLang="ko-KR" sz="2400" b="1" i="0" u="none" strike="noStrike" kern="1200" cap="none" spc="0" normalizeH="0" baseline="0" noProof="0" dirty="0">
                  <a:ln>
                    <a:noFill/>
                  </a:ln>
                  <a:solidFill>
                    <a:prstClr val="black"/>
                  </a:solidFill>
                  <a:effectLst/>
                  <a:uLnTx/>
                  <a:uFillTx/>
                  <a:latin typeface="맑은 고딕" pitchFamily="50" charset="-127"/>
                  <a:ea typeface="맑은 고딕" pitchFamily="50" charset="-127"/>
                  <a:cs typeface="+mn-cs"/>
                </a:endParaRP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lang="ko-KR" altLang="en-US"/>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sp>
        <p:nvSpPr>
          <p:cNvPr id="16" name="TextBox 15">
            <a:extLst>
              <a:ext uri="{FF2B5EF4-FFF2-40B4-BE49-F238E27FC236}">
                <a16:creationId xmlns:a16="http://schemas.microsoft.com/office/drawing/2014/main" id="{B1AF479D-F6BD-4B06-B574-50B0735E9989}"/>
              </a:ext>
            </a:extLst>
          </p:cNvPr>
          <p:cNvSpPr txBox="1"/>
          <p:nvPr/>
        </p:nvSpPr>
        <p:spPr>
          <a:xfrm>
            <a:off x="1714217" y="2000862"/>
            <a:ext cx="20522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함초롬돋움"/>
              <a:ea typeface="함초롬돋움"/>
              <a:cs typeface="+mn-cs"/>
            </a:endParaRPr>
          </a:p>
        </p:txBody>
      </p:sp>
      <p:sp>
        <p:nvSpPr>
          <p:cNvPr id="2" name="TextBox 1">
            <a:extLst>
              <a:ext uri="{FF2B5EF4-FFF2-40B4-BE49-F238E27FC236}">
                <a16:creationId xmlns:a16="http://schemas.microsoft.com/office/drawing/2014/main" id="{21D9E679-DD19-4D73-9CD8-A6E163F7CC4A}"/>
              </a:ext>
            </a:extLst>
          </p:cNvPr>
          <p:cNvSpPr txBox="1"/>
          <p:nvPr/>
        </p:nvSpPr>
        <p:spPr>
          <a:xfrm>
            <a:off x="574571" y="699542"/>
            <a:ext cx="5201484" cy="2215991"/>
          </a:xfrm>
          <a:prstGeom prst="rect">
            <a:avLst/>
          </a:prstGeom>
          <a:noFill/>
        </p:spPr>
        <p:txBody>
          <a:bodyPr wrap="square" rtlCol="0">
            <a:spAutoFit/>
          </a:bodyPr>
          <a:lstStyle/>
          <a:p>
            <a:r>
              <a:rPr lang="en-US" altLang="ko-KR" dirty="0">
                <a:solidFill>
                  <a:srgbClr val="FF0000"/>
                </a:solidFill>
              </a:rPr>
              <a:t>SNS &amp; Internet Marketing</a:t>
            </a:r>
          </a:p>
          <a:p>
            <a:pPr marL="742950" lvl="1" indent="-285750">
              <a:buFont typeface="Arial" panose="020B0604020202020204" pitchFamily="34" charset="0"/>
              <a:buChar char="•"/>
            </a:pPr>
            <a:r>
              <a:rPr lang="en-US" altLang="ko-KR" sz="1500" dirty="0"/>
              <a:t>Recently, many influencers and YouTubers, do a lot of review content about new products. We will have a public relations event to promote small and medium-sized companies through YouTuber ‘</a:t>
            </a:r>
            <a:r>
              <a:rPr lang="ko-KR" altLang="en-US" sz="1500" dirty="0"/>
              <a:t>애주가 참</a:t>
            </a:r>
            <a:r>
              <a:rPr lang="en-US" altLang="ko-KR" sz="1500" dirty="0"/>
              <a:t>PD’, which reviews and promotes free products from small and medium-sized companies, and increase the influx of users.</a:t>
            </a:r>
          </a:p>
        </p:txBody>
      </p:sp>
      <p:sp>
        <p:nvSpPr>
          <p:cNvPr id="5" name="TextBox 4">
            <a:extLst>
              <a:ext uri="{FF2B5EF4-FFF2-40B4-BE49-F238E27FC236}">
                <a16:creationId xmlns:a16="http://schemas.microsoft.com/office/drawing/2014/main" id="{F6876397-39C2-48B4-8E55-6E0371DBE024}"/>
              </a:ext>
            </a:extLst>
          </p:cNvPr>
          <p:cNvSpPr txBox="1"/>
          <p:nvPr/>
        </p:nvSpPr>
        <p:spPr>
          <a:xfrm>
            <a:off x="3959932" y="2829002"/>
            <a:ext cx="5040560" cy="1938992"/>
          </a:xfrm>
          <a:prstGeom prst="rect">
            <a:avLst/>
          </a:prstGeom>
          <a:noFill/>
        </p:spPr>
        <p:txBody>
          <a:bodyPr wrap="square" rtlCol="0">
            <a:spAutoFit/>
          </a:bodyPr>
          <a:lstStyle/>
          <a:p>
            <a:pPr marL="742950" lvl="1" indent="-285750">
              <a:buFont typeface="Arial" panose="020B0604020202020204" pitchFamily="34" charset="0"/>
              <a:buChar char="•"/>
            </a:pPr>
            <a:endParaRPr lang="en-US" altLang="ko-KR" sz="1500" dirty="0"/>
          </a:p>
          <a:p>
            <a:pPr marL="742950" lvl="1" indent="-285750">
              <a:buFont typeface="Arial" panose="020B0604020202020204" pitchFamily="34" charset="0"/>
              <a:buChar char="•"/>
            </a:pPr>
            <a:r>
              <a:rPr lang="en-US" altLang="ko-KR" sz="1500" dirty="0"/>
              <a:t>As the world became Internet-based and Korean culture was introduced, interest in and recognition of Korean food increased as shown in the next picture. Before that, we will promote counteractivities marketing to support the k-food meal-kit to be sold all over the world, as described in the report.</a:t>
            </a:r>
          </a:p>
        </p:txBody>
      </p:sp>
      <p:pic>
        <p:nvPicPr>
          <p:cNvPr id="3" name="그림 2">
            <a:extLst>
              <a:ext uri="{FF2B5EF4-FFF2-40B4-BE49-F238E27FC236}">
                <a16:creationId xmlns:a16="http://schemas.microsoft.com/office/drawing/2014/main" id="{059FA218-921E-4D22-A5A3-B0FE5A03AE44}"/>
              </a:ext>
            </a:extLst>
          </p:cNvPr>
          <p:cNvPicPr>
            <a:picLocks noChangeAspect="1"/>
          </p:cNvPicPr>
          <p:nvPr/>
        </p:nvPicPr>
        <p:blipFill rotWithShape="1">
          <a:blip r:embed="rId3"/>
          <a:srcRect l="6608" r="3083"/>
          <a:stretch/>
        </p:blipFill>
        <p:spPr>
          <a:xfrm>
            <a:off x="5787268" y="879562"/>
            <a:ext cx="2952328" cy="1972811"/>
          </a:xfrm>
          <a:prstGeom prst="rect">
            <a:avLst/>
          </a:prstGeom>
        </p:spPr>
      </p:pic>
      <p:pic>
        <p:nvPicPr>
          <p:cNvPr id="1026" name="Picture 2" descr="땡큐 BTS 글로벌 잇템으로 뜬 부대찌개와 군인용 로카티 | 한경닷컴">
            <a:extLst>
              <a:ext uri="{FF2B5EF4-FFF2-40B4-BE49-F238E27FC236}">
                <a16:creationId xmlns:a16="http://schemas.microsoft.com/office/drawing/2014/main" id="{9EB69590-418E-4D10-A2C7-75838B0CC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156561"/>
            <a:ext cx="2952328" cy="153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2056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cstate="print"/>
          <a:stretch>
            <a:fillRect/>
          </a:stretch>
        </p:blipFill>
        <p:spPr>
          <a:xfrm>
            <a:off x="-2344523" y="-2036826"/>
            <a:ext cx="11488523" cy="7180326"/>
          </a:xfrm>
          <a:prstGeom prst="rect">
            <a:avLst/>
          </a:prstGeom>
        </p:spPr>
      </p:pic>
      <p:sp>
        <p:nvSpPr>
          <p:cNvPr id="20" name="평행 사변형 19"/>
          <p:cNvSpPr/>
          <p:nvPr/>
        </p:nvSpPr>
        <p:spPr>
          <a:xfrm>
            <a:off x="-1368660" y="37058"/>
            <a:ext cx="11809312" cy="5144400"/>
          </a:xfrm>
          <a:prstGeom prst="parallelogram">
            <a:avLst>
              <a:gd name="adj" fmla="val 25000"/>
            </a:avLst>
          </a:prstGeom>
          <a:solidFill>
            <a:schemeClr val="bg1">
              <a:alpha val="70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b="1"/>
          </a:p>
        </p:txBody>
      </p:sp>
      <p:sp>
        <p:nvSpPr>
          <p:cNvPr id="27" name="TextBox 26"/>
          <p:cNvSpPr txBox="1"/>
          <p:nvPr/>
        </p:nvSpPr>
        <p:spPr>
          <a:xfrm>
            <a:off x="2987824" y="508980"/>
            <a:ext cx="2811501" cy="477054"/>
          </a:xfrm>
          <a:prstGeom prst="rect">
            <a:avLst/>
          </a:prstGeom>
        </p:spPr>
        <p:txBody>
          <a:bodyPr vert="horz" wrap="square" lIns="91440" tIns="45720" rIns="91440" bIns="45720" anchor="t">
            <a:spAutoFit/>
          </a:bodyPr>
          <a:lstStyle/>
          <a:p>
            <a:pPr algn="ctr">
              <a:defRPr lang="ko-KR" altLang="en-US"/>
            </a:pPr>
            <a:r>
              <a:rPr lang="en-US" altLang="ko-KR" sz="2400" b="1" dirty="0">
                <a:solidFill>
                  <a:srgbClr val="4790B9"/>
                </a:solidFill>
                <a:ea typeface="서울남산체 B"/>
              </a:rPr>
              <a:t>Ⅳ.</a:t>
            </a:r>
            <a:r>
              <a:rPr lang="ko-KR" altLang="en-US" sz="2400" b="1" dirty="0">
                <a:solidFill>
                  <a:srgbClr val="4790B9"/>
                </a:solidFill>
                <a:latin typeface="나눔명조"/>
                <a:ea typeface="서울남산체 B"/>
              </a:rPr>
              <a:t> </a:t>
            </a:r>
            <a:r>
              <a:rPr lang="en-US" altLang="ko-KR" sz="2500" b="1" dirty="0">
                <a:latin typeface="맑은 고딕" pitchFamily="50" charset="-127"/>
                <a:ea typeface="맑은 고딕" pitchFamily="50" charset="-127"/>
              </a:rPr>
              <a:t>Reference</a:t>
            </a:r>
            <a:endParaRPr lang="en-US" altLang="ko-KR" b="1" dirty="0">
              <a:latin typeface="맑은 고딕" pitchFamily="50" charset="-127"/>
              <a:ea typeface="맑은 고딕" pitchFamily="50" charset="-127"/>
            </a:endParaRPr>
          </a:p>
        </p:txBody>
      </p:sp>
      <p:sp>
        <p:nvSpPr>
          <p:cNvPr id="28" name="직사각형 27"/>
          <p:cNvSpPr/>
          <p:nvPr/>
        </p:nvSpPr>
        <p:spPr>
          <a:xfrm>
            <a:off x="467544" y="231490"/>
            <a:ext cx="8424936" cy="1032034"/>
          </a:xfrm>
          <a:prstGeom prst="rect">
            <a:avLst/>
          </a:prstGeom>
          <a:noFill/>
          <a:ln w="38100" algn="ctr">
            <a:solidFill>
              <a:srgbClr val="077DAD">
                <a:alpha val="80000"/>
              </a:srgbClr>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latin typeface="나눔고딕 ExtraBold"/>
              <a:ea typeface="나눔고딕 ExtraBold"/>
            </a:endParaRPr>
          </a:p>
        </p:txBody>
      </p:sp>
      <p:sp>
        <p:nvSpPr>
          <p:cNvPr id="2" name="TextBox 1">
            <a:extLst>
              <a:ext uri="{FF2B5EF4-FFF2-40B4-BE49-F238E27FC236}">
                <a16:creationId xmlns:a16="http://schemas.microsoft.com/office/drawing/2014/main" id="{12C06C43-ABB2-4AE8-893C-54C42E9A84DC}"/>
              </a:ext>
            </a:extLst>
          </p:cNvPr>
          <p:cNvSpPr txBox="1"/>
          <p:nvPr/>
        </p:nvSpPr>
        <p:spPr>
          <a:xfrm>
            <a:off x="468377" y="1329047"/>
            <a:ext cx="8387338" cy="3893374"/>
          </a:xfrm>
          <a:prstGeom prst="rect">
            <a:avLst/>
          </a:prstGeom>
          <a:noFill/>
        </p:spPr>
        <p:txBody>
          <a:bodyPr wrap="square" rtlCol="0">
            <a:spAutoFit/>
          </a:bodyPr>
          <a:lstStyle/>
          <a:p>
            <a:r>
              <a:rPr lang="en-US" altLang="ko-KR" sz="1300" dirty="0">
                <a:hlinkClick r:id="rId4"/>
              </a:rPr>
              <a:t>https://atfis.or.kr/article/M001080000/view.do?articleId=3255&amp;boardId=18&amp;page=1&amp;searchKey=&amp;searchString=&amp;searchCategory=</a:t>
            </a:r>
            <a:endParaRPr lang="en-US" altLang="ko-KR" sz="1300" dirty="0"/>
          </a:p>
          <a:p>
            <a:endParaRPr lang="en-US" altLang="ko-KR" sz="1300" dirty="0"/>
          </a:p>
          <a:p>
            <a:r>
              <a:rPr lang="en-US" altLang="ko-KR" sz="1300" dirty="0">
                <a:hlinkClick r:id="rId5"/>
              </a:rPr>
              <a:t>https://blog.naver.com/hi_nso/221887052995</a:t>
            </a:r>
            <a:endParaRPr lang="en-US" altLang="ko-KR" sz="1300" dirty="0"/>
          </a:p>
          <a:p>
            <a:endParaRPr lang="en-US" altLang="ko-KR" sz="1300" dirty="0"/>
          </a:p>
          <a:p>
            <a:r>
              <a:rPr lang="en-US" altLang="ko-KR" sz="1300" dirty="0">
                <a:hlinkClick r:id="rId6"/>
              </a:rPr>
              <a:t>https://www.ppomppu.co.kr/zboard/view.php?id=news_pol_eco&amp;no=90290</a:t>
            </a:r>
            <a:endParaRPr lang="en-US" altLang="ko-KR" sz="1300" dirty="0"/>
          </a:p>
          <a:p>
            <a:endParaRPr lang="en-US" altLang="ko-KR" sz="1300" dirty="0"/>
          </a:p>
          <a:p>
            <a:r>
              <a:rPr lang="en-US" altLang="ko-KR" sz="1300" dirty="0">
                <a:hlinkClick r:id="rId7"/>
              </a:rPr>
              <a:t>https://applift.com/blog/app-based-business-technology-mobile-marketing-2</a:t>
            </a:r>
            <a:endParaRPr lang="en-US" altLang="ko-KR" sz="1300" dirty="0"/>
          </a:p>
          <a:p>
            <a:endParaRPr lang="en-US" altLang="ko-KR" sz="1300" dirty="0"/>
          </a:p>
          <a:p>
            <a:r>
              <a:rPr lang="en-US" altLang="ko-KR" sz="1300" dirty="0">
                <a:hlinkClick r:id="rId8"/>
              </a:rPr>
              <a:t>https://www.youtube.com/watch?v=LPAEpWtm9oQ</a:t>
            </a:r>
            <a:endParaRPr lang="en-US" altLang="ko-KR" sz="1300" dirty="0"/>
          </a:p>
          <a:p>
            <a:endParaRPr lang="en-US" altLang="ko-KR" sz="1300" dirty="0"/>
          </a:p>
          <a:p>
            <a:r>
              <a:rPr lang="en-US" altLang="ko-KR" sz="1300" dirty="0">
                <a:hlinkClick r:id="rId9"/>
              </a:rPr>
              <a:t>https://www.youtube.com/user/youl2007</a:t>
            </a:r>
            <a:endParaRPr lang="en-US" altLang="ko-KR" sz="1300" dirty="0"/>
          </a:p>
          <a:p>
            <a:endParaRPr lang="en-US" altLang="ko-KR" sz="1300" dirty="0"/>
          </a:p>
          <a:p>
            <a:r>
              <a:rPr lang="en-US" altLang="ko-KR" sz="1300" dirty="0">
                <a:hlinkClick r:id="rId10"/>
              </a:rPr>
              <a:t>https://www.hankyung.com/economy/article/202003301355i</a:t>
            </a:r>
            <a:endParaRPr lang="en-US" altLang="ko-KR" sz="1300" dirty="0"/>
          </a:p>
          <a:p>
            <a:endParaRPr lang="en-US" altLang="ko-KR" sz="1300" dirty="0"/>
          </a:p>
          <a:p>
            <a:endParaRPr lang="en-US" altLang="ko-KR" sz="1300" dirty="0"/>
          </a:p>
          <a:p>
            <a:endParaRPr lang="en-US" altLang="ko-KR" sz="1300" dirty="0"/>
          </a:p>
          <a:p>
            <a:endParaRPr lang="en-US" altLang="ko-KR" sz="1300" dirty="0"/>
          </a:p>
          <a:p>
            <a:endParaRPr lang="ko-KR" altLang="en-US" sz="1300" dirty="0"/>
          </a:p>
        </p:txBody>
      </p:sp>
      <p:sp>
        <p:nvSpPr>
          <p:cNvPr id="7" name="Rectangle 51">
            <a:extLst>
              <a:ext uri="{FF2B5EF4-FFF2-40B4-BE49-F238E27FC236}">
                <a16:creationId xmlns:a16="http://schemas.microsoft.com/office/drawing/2014/main" id="{52D23688-7315-42E0-BE4F-84CD662CE5F2}"/>
              </a:ext>
            </a:extLst>
          </p:cNvPr>
          <p:cNvSpPr>
            <a:spLocks noChangeArrowheads="1"/>
          </p:cNvSpPr>
          <p:nvPr/>
        </p:nvSpPr>
        <p:spPr bwMode="auto">
          <a:xfrm>
            <a:off x="-72516" y="4330062"/>
            <a:ext cx="9109012" cy="63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342900" eaLnBrk="1" fontAlgn="base" latinLnBrk="0" hangingPunct="1">
              <a:spcBef>
                <a:spcPct val="0"/>
              </a:spcBef>
              <a:spcAft>
                <a:spcPct val="0"/>
              </a:spcAft>
            </a:pPr>
            <a:r>
              <a:rPr lang="en-GB" altLang="ko-KR" sz="1500" dirty="0">
                <a:solidFill>
                  <a:srgbClr val="808080"/>
                </a:solidFill>
                <a:latin typeface="Arial" panose="020B0604020202020204" pitchFamily="34" charset="0"/>
                <a:cs typeface="Arial" panose="020B0604020202020204" pitchFamily="34" charset="0"/>
              </a:rPr>
              <a:t>Designed by: The Business Model Foundry (</a:t>
            </a:r>
            <a:r>
              <a:rPr lang="en-GB" altLang="ko-KR" sz="1500" dirty="0">
                <a:solidFill>
                  <a:srgbClr val="808080"/>
                </a:solidFill>
                <a:latin typeface="Arial" panose="020B0604020202020204" pitchFamily="34" charset="0"/>
                <a:cs typeface="Arial" panose="020B0604020202020204" pitchFamily="34" charset="0"/>
                <a:hlinkClick r:id="rId11"/>
              </a:rPr>
              <a:t>www.businessmodelgeneration.com/canvas</a:t>
            </a:r>
            <a:r>
              <a:rPr lang="en-GB" altLang="ko-KR" sz="1500" dirty="0">
                <a:solidFill>
                  <a:srgbClr val="808080"/>
                </a:solidFill>
                <a:latin typeface="Arial" panose="020B0604020202020204" pitchFamily="34" charset="0"/>
                <a:cs typeface="Arial" panose="020B0604020202020204" pitchFamily="34" charset="0"/>
              </a:rPr>
              <a:t>). </a:t>
            </a:r>
          </a:p>
          <a:p>
            <a:pPr defTabSz="342900" eaLnBrk="1" fontAlgn="base" latinLnBrk="0" hangingPunct="1">
              <a:spcBef>
                <a:spcPct val="0"/>
              </a:spcBef>
              <a:spcAft>
                <a:spcPct val="0"/>
              </a:spcAft>
            </a:pPr>
            <a:r>
              <a:rPr lang="en-GB" altLang="ko-KR" sz="1500" dirty="0">
                <a:solidFill>
                  <a:srgbClr val="808080"/>
                </a:solidFill>
                <a:latin typeface="Arial" panose="020B0604020202020204" pitchFamily="34" charset="0"/>
                <a:cs typeface="Arial" panose="020B0604020202020204" pitchFamily="34" charset="0"/>
              </a:rPr>
              <a:t>PowerPoint implementation by: Neos Chronos Limited </a:t>
            </a:r>
            <a:r>
              <a:rPr lang="en-GB" altLang="ko-KR" sz="1500" dirty="0">
                <a:solidFill>
                  <a:srgbClr val="444444"/>
                </a:solidFill>
                <a:latin typeface="Arial" panose="020B0604020202020204" pitchFamily="34" charset="0"/>
                <a:cs typeface="Arial" panose="020B0604020202020204" pitchFamily="34" charset="0"/>
              </a:rPr>
              <a:t>(</a:t>
            </a:r>
            <a:r>
              <a:rPr lang="en-GB" altLang="ko-KR" sz="1500" dirty="0">
                <a:solidFill>
                  <a:srgbClr val="444444"/>
                </a:solidFill>
                <a:latin typeface="Arial" panose="020B0604020202020204" pitchFamily="34" charset="0"/>
                <a:cs typeface="Arial" panose="020B0604020202020204" pitchFamily="34" charset="0"/>
                <a:hlinkClick r:id="rId12"/>
              </a:rPr>
              <a:t>https://neoschronos.com</a:t>
            </a:r>
            <a:r>
              <a:rPr lang="en-GB" altLang="ko-KR" sz="1500" dirty="0">
                <a:solidFill>
                  <a:srgbClr val="444444"/>
                </a:solidFill>
                <a:latin typeface="Arial" panose="020B0604020202020204" pitchFamily="34" charset="0"/>
                <a:cs typeface="Arial" panose="020B0604020202020204" pitchFamily="34" charset="0"/>
              </a:rPr>
              <a:t>). License: </a:t>
            </a:r>
            <a:r>
              <a:rPr lang="mr-IN" altLang="ko-KR" sz="1500" dirty="0">
                <a:solidFill>
                  <a:srgbClr val="444444"/>
                </a:solidFill>
                <a:latin typeface="Arial" panose="020B0604020202020204" pitchFamily="34" charset="0"/>
                <a:cs typeface="Arial" panose="020B0604020202020204" pitchFamily="34" charset="0"/>
                <a:hlinkClick r:id="rId13"/>
              </a:rPr>
              <a:t>CC BY-SA 3.0</a:t>
            </a:r>
            <a:endParaRPr lang="mr-IN" altLang="ko-KR" sz="1500" dirty="0">
              <a:solidFill>
                <a:srgbClr val="444444"/>
              </a:solidFill>
              <a:latin typeface="Arial" panose="020B0604020202020204" pitchFamily="34" charset="0"/>
              <a:cs typeface="Arial" panose="020B0604020202020204" pitchFamily="34" charset="0"/>
            </a:endParaRPr>
          </a:p>
          <a:p>
            <a:pPr defTabSz="342900" eaLnBrk="1" fontAlgn="base" latinLnBrk="0" hangingPunct="1">
              <a:spcBef>
                <a:spcPct val="0"/>
              </a:spcBef>
              <a:spcAft>
                <a:spcPct val="0"/>
              </a:spcAft>
            </a:pPr>
            <a:endParaRPr lang="en-GB" altLang="ko-KR" sz="525" dirty="0">
              <a:solidFill>
                <a:srgbClr val="4444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5246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stretch>
            <a:fillRect/>
          </a:stretch>
        </p:blipFill>
        <p:spPr>
          <a:xfrm>
            <a:off x="-2268760" y="-1892746"/>
            <a:ext cx="11488523" cy="7180326"/>
          </a:xfrm>
          <a:prstGeom prst="rect">
            <a:avLst/>
          </a:prstGeom>
        </p:spPr>
      </p:pic>
      <p:sp>
        <p:nvSpPr>
          <p:cNvPr id="5" name="TextBox 4"/>
          <p:cNvSpPr txBox="1"/>
          <p:nvPr/>
        </p:nvSpPr>
        <p:spPr>
          <a:xfrm>
            <a:off x="3563874" y="2151317"/>
            <a:ext cx="2016252" cy="492443"/>
          </a:xfrm>
          <a:prstGeom prst="rect">
            <a:avLst/>
          </a:prstGeom>
        </p:spPr>
        <p:txBody>
          <a:bodyPr vert="horz" wrap="square" lIns="91440" tIns="45720" rIns="91440" bIns="45720" anchor="t">
            <a:spAutoFit/>
          </a:bodyPr>
          <a:lstStyle/>
          <a:p>
            <a:pPr algn="ctr">
              <a:defRPr lang="ko-KR" altLang="en-US"/>
            </a:pPr>
            <a:r>
              <a:rPr lang="en-US" altLang="ko-KR" sz="2600" b="1" dirty="0">
                <a:solidFill>
                  <a:schemeClr val="bg1"/>
                </a:solidFill>
                <a:latin typeface="맑은 고딕" pitchFamily="50" charset="-127"/>
                <a:ea typeface="맑은 고딕" pitchFamily="50" charset="-127"/>
              </a:rPr>
              <a:t>Thank you</a:t>
            </a:r>
          </a:p>
        </p:txBody>
      </p:sp>
      <p:sp>
        <p:nvSpPr>
          <p:cNvPr id="6" name="직사각형 5"/>
          <p:cNvSpPr/>
          <p:nvPr/>
        </p:nvSpPr>
        <p:spPr>
          <a:xfrm>
            <a:off x="3563874" y="1419605"/>
            <a:ext cx="2016252" cy="1944242"/>
          </a:xfrm>
          <a:prstGeom prst="rect">
            <a:avLst/>
          </a:prstGeom>
          <a:noFill/>
          <a:ln w="38100" algn="ctr">
            <a:solidFill>
              <a:schemeClr val="bg1"/>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dirty="0">
              <a:latin typeface="나눔고딕 ExtraBold"/>
              <a:ea typeface="나눔고딕 ExtraBold"/>
            </a:endParaRPr>
          </a:p>
        </p:txBody>
      </p:sp>
    </p:spTree>
    <p:extLst>
      <p:ext uri="{BB962C8B-B14F-4D97-AF65-F5344CB8AC3E}">
        <p14:creationId xmlns:p14="http://schemas.microsoft.com/office/powerpoint/2010/main" val="658935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repeatCount="0" accel="50000" decel="50000" fill="hold" grpId="0" nodeType="withEffect">
                                  <p:stCondLst>
                                    <p:cond delay="0"/>
                                  </p:stCondLst>
                                  <p:iterate>
                                    <p:tmAbs val="indefinite"/>
                                  </p:iterate>
                                  <p:childTnLst>
                                    <p:animMotion origin="layout" path="M 0 0  L 0.25 0.3331  E" pathEditMode="relative" ptsTypes="">
                                      <p:cBhvr>
                                        <p:cTn id="6" dur="5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cstate="print"/>
          <a:stretch>
            <a:fillRect/>
          </a:stretch>
        </p:blipFill>
        <p:spPr>
          <a:xfrm>
            <a:off x="-2344523" y="-2036826"/>
            <a:ext cx="11488523" cy="7180326"/>
          </a:xfrm>
          <a:prstGeom prst="rect">
            <a:avLst/>
          </a:prstGeom>
        </p:spPr>
      </p:pic>
      <p:sp>
        <p:nvSpPr>
          <p:cNvPr id="20" name="평행 사변형 19"/>
          <p:cNvSpPr/>
          <p:nvPr/>
        </p:nvSpPr>
        <p:spPr>
          <a:xfrm>
            <a:off x="3792117" y="11038"/>
            <a:ext cx="7704964" cy="5143500"/>
          </a:xfrm>
          <a:prstGeom prst="parallelogram">
            <a:avLst>
              <a:gd name="adj" fmla="val 25000"/>
            </a:avLst>
          </a:prstGeom>
          <a:solidFill>
            <a:schemeClr val="bg1">
              <a:alpha val="50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b="1" dirty="0"/>
          </a:p>
        </p:txBody>
      </p:sp>
      <p:sp>
        <p:nvSpPr>
          <p:cNvPr id="10" name="TextBox 9"/>
          <p:cNvSpPr txBox="1"/>
          <p:nvPr/>
        </p:nvSpPr>
        <p:spPr>
          <a:xfrm>
            <a:off x="5707975" y="1296826"/>
            <a:ext cx="2356413" cy="600164"/>
          </a:xfrm>
          <a:prstGeom prst="rect">
            <a:avLst/>
          </a:prstGeom>
        </p:spPr>
        <p:txBody>
          <a:bodyPr vert="horz" wrap="square" lIns="91440" tIns="45720" rIns="91440" bIns="45720" anchor="t">
            <a:spAutoFit/>
          </a:bodyPr>
          <a:lstStyle/>
          <a:p>
            <a:pPr algn="ctr">
              <a:defRPr lang="ko-KR" altLang="en-US"/>
            </a:pPr>
            <a:r>
              <a:rPr lang="ko-KR" altLang="en-US" sz="3300" b="1" dirty="0">
                <a:solidFill>
                  <a:schemeClr val="bg1"/>
                </a:solidFill>
                <a:latin typeface="맑은 고딕" pitchFamily="50" charset="-127"/>
                <a:ea typeface="맑은 고딕" pitchFamily="50" charset="-127"/>
              </a:rPr>
              <a:t>-</a:t>
            </a:r>
            <a:r>
              <a:rPr lang="en-US" altLang="ko-KR" sz="3300" b="1" dirty="0">
                <a:solidFill>
                  <a:schemeClr val="bg1"/>
                </a:solidFill>
                <a:latin typeface="맑은 고딕" pitchFamily="50" charset="-127"/>
                <a:ea typeface="맑은 고딕" pitchFamily="50" charset="-127"/>
              </a:rPr>
              <a:t> Contents</a:t>
            </a:r>
            <a:endParaRPr lang="ko-KR" altLang="en-US" sz="3300" b="1" dirty="0">
              <a:solidFill>
                <a:schemeClr val="bg1"/>
              </a:solidFill>
              <a:latin typeface="맑은 고딕" pitchFamily="50" charset="-127"/>
              <a:ea typeface="맑은 고딕" pitchFamily="50" charset="-127"/>
            </a:endParaRPr>
          </a:p>
        </p:txBody>
      </p:sp>
      <p:sp>
        <p:nvSpPr>
          <p:cNvPr id="22" name="TextBox 21"/>
          <p:cNvSpPr txBox="1"/>
          <p:nvPr/>
        </p:nvSpPr>
        <p:spPr>
          <a:xfrm>
            <a:off x="4749256" y="2172902"/>
            <a:ext cx="2895343" cy="369332"/>
          </a:xfrm>
          <a:prstGeom prst="rect">
            <a:avLst/>
          </a:prstGeom>
        </p:spPr>
        <p:txBody>
          <a:bodyPr wrap="none">
            <a:spAutoFit/>
          </a:bodyPr>
          <a:lstStyle/>
          <a:p>
            <a:pPr>
              <a:defRPr lang="ko-KR" altLang="en-US"/>
            </a:pPr>
            <a:r>
              <a:rPr lang="ko-KR" altLang="en-US" b="1" i="0" u="none" kern="1200" spc="-100" baseline="0" dirty="0">
                <a:solidFill>
                  <a:schemeClr val="bg1"/>
                </a:solidFill>
                <a:latin typeface="돋움체" pitchFamily="49" charset="-127"/>
                <a:ea typeface="돋움체" pitchFamily="49" charset="-127"/>
              </a:rPr>
              <a:t></a:t>
            </a:r>
            <a:r>
              <a:rPr lang="ko-KR" altLang="en-US" b="1" i="0" u="none" kern="1200" spc="-100" baseline="0" dirty="0">
                <a:solidFill>
                  <a:srgbClr val="077DAD"/>
                </a:solidFill>
                <a:latin typeface="돋움체" pitchFamily="49" charset="-127"/>
                <a:ea typeface="돋움체" pitchFamily="49" charset="-127"/>
              </a:rPr>
              <a:t> </a:t>
            </a:r>
            <a:r>
              <a:rPr lang="ko-KR" altLang="en-US" b="1" i="0" u="none" kern="1200" spc="-100" baseline="0" dirty="0">
                <a:solidFill>
                  <a:srgbClr val="077DAD"/>
                </a:solidFill>
                <a:latin typeface="맑은 고딕" pitchFamily="50" charset="-127"/>
                <a:ea typeface="맑은 고딕" pitchFamily="50" charset="-127"/>
              </a:rPr>
              <a:t>-  </a:t>
            </a:r>
            <a:r>
              <a:rPr lang="en-US" altLang="ko-KR" b="1" dirty="0">
                <a:latin typeface="맑은 고딕" pitchFamily="50" charset="-127"/>
                <a:ea typeface="맑은 고딕" pitchFamily="50" charset="-127"/>
              </a:rPr>
              <a:t>Ⅰ. Business model </a:t>
            </a:r>
            <a:endParaRPr lang="ko-KR" altLang="en-US" b="1" i="0" u="none" kern="1200" spc="-100" baseline="0" dirty="0">
              <a:solidFill>
                <a:srgbClr val="077DAD"/>
              </a:solidFill>
              <a:latin typeface="맑은 고딕" pitchFamily="50" charset="-127"/>
              <a:ea typeface="맑은 고딕" pitchFamily="50" charset="-127"/>
            </a:endParaRPr>
          </a:p>
        </p:txBody>
      </p:sp>
      <p:sp>
        <p:nvSpPr>
          <p:cNvPr id="23" name="TextBox 22"/>
          <p:cNvSpPr txBox="1"/>
          <p:nvPr/>
        </p:nvSpPr>
        <p:spPr>
          <a:xfrm>
            <a:off x="4968044" y="2871842"/>
            <a:ext cx="3544625" cy="369332"/>
          </a:xfrm>
          <a:prstGeom prst="rect">
            <a:avLst/>
          </a:prstGeom>
        </p:spPr>
        <p:txBody>
          <a:bodyPr wrap="none">
            <a:spAutoFit/>
          </a:bodyPr>
          <a:lstStyle/>
          <a:p>
            <a:pPr>
              <a:defRPr lang="ko-KR" altLang="en-US"/>
            </a:pPr>
            <a:r>
              <a:rPr lang="ko-KR" altLang="en-US" b="1" i="0" u="none" kern="1200" spc="-100" baseline="0" dirty="0">
                <a:solidFill>
                  <a:schemeClr val="bg1"/>
                </a:solidFill>
                <a:latin typeface="맑은 고딕" pitchFamily="50" charset="-127"/>
                <a:ea typeface="맑은 고딕" pitchFamily="50" charset="-127"/>
              </a:rPr>
              <a:t></a:t>
            </a:r>
            <a:r>
              <a:rPr lang="ko-KR" altLang="en-US" b="1" i="0" u="none" kern="1200" spc="-100" baseline="0" dirty="0">
                <a:solidFill>
                  <a:srgbClr val="077DAD"/>
                </a:solidFill>
                <a:latin typeface="맑은 고딕" pitchFamily="50" charset="-127"/>
                <a:ea typeface="맑은 고딕" pitchFamily="50" charset="-127"/>
              </a:rPr>
              <a:t> -</a:t>
            </a:r>
            <a:r>
              <a:rPr lang="ko-KR" altLang="en-US" b="1" i="0" u="none" kern="1200" spc="-100" dirty="0">
                <a:solidFill>
                  <a:srgbClr val="077DAD"/>
                </a:solidFill>
                <a:latin typeface="맑은 고딕" pitchFamily="50" charset="-127"/>
                <a:ea typeface="맑은 고딕" pitchFamily="50" charset="-127"/>
              </a:rPr>
              <a:t> </a:t>
            </a:r>
            <a:r>
              <a:rPr lang="en-US" altLang="ko-KR" b="1" dirty="0">
                <a:latin typeface="맑은 고딕" pitchFamily="50" charset="-127"/>
                <a:ea typeface="맑은 고딕" pitchFamily="50" charset="-127"/>
              </a:rPr>
              <a:t>Ⅱ. Competitive advantage</a:t>
            </a:r>
            <a:endParaRPr lang="ko-KR" altLang="en-US" b="1" i="0" u="none" kern="1200" spc="-100" baseline="0" dirty="0">
              <a:solidFill>
                <a:srgbClr val="077DAD"/>
              </a:solidFill>
              <a:latin typeface="맑은 고딕" pitchFamily="50" charset="-127"/>
              <a:ea typeface="맑은 고딕" pitchFamily="50" charset="-127"/>
            </a:endParaRPr>
          </a:p>
        </p:txBody>
      </p:sp>
      <p:sp>
        <p:nvSpPr>
          <p:cNvPr id="24" name="TextBox 23"/>
          <p:cNvSpPr txBox="1"/>
          <p:nvPr/>
        </p:nvSpPr>
        <p:spPr>
          <a:xfrm>
            <a:off x="5403066" y="3584227"/>
            <a:ext cx="2747483" cy="369332"/>
          </a:xfrm>
          <a:prstGeom prst="rect">
            <a:avLst/>
          </a:prstGeom>
        </p:spPr>
        <p:txBody>
          <a:bodyPr wrap="none">
            <a:spAutoFit/>
          </a:bodyPr>
          <a:lstStyle/>
          <a:p>
            <a:pPr>
              <a:defRPr lang="ko-KR" altLang="en-US"/>
            </a:pPr>
            <a:r>
              <a:rPr lang="ko-KR" altLang="en-US" b="0" i="0" u="none" kern="1200" spc="-100" baseline="0" dirty="0">
                <a:solidFill>
                  <a:schemeClr val="bg1"/>
                </a:solidFill>
                <a:latin typeface="맑은 고딕" pitchFamily="50" charset="-127"/>
                <a:ea typeface="맑은 고딕" pitchFamily="50" charset="-127"/>
              </a:rPr>
              <a:t></a:t>
            </a:r>
            <a:r>
              <a:rPr lang="ko-KR" altLang="en-US" b="0" i="0" u="none" kern="1200" spc="-100" baseline="0" dirty="0">
                <a:solidFill>
                  <a:srgbClr val="077DAD"/>
                </a:solidFill>
                <a:latin typeface="맑은 고딕" pitchFamily="50" charset="-127"/>
                <a:ea typeface="맑은 고딕" pitchFamily="50" charset="-127"/>
              </a:rPr>
              <a:t> -  </a:t>
            </a:r>
            <a:r>
              <a:rPr lang="en-US" altLang="ko-KR" b="1" dirty="0">
                <a:latin typeface="맑은 고딕" pitchFamily="50" charset="-127"/>
                <a:ea typeface="맑은 고딕" pitchFamily="50" charset="-127"/>
              </a:rPr>
              <a:t>Ⅲ. Marketing Plan</a:t>
            </a:r>
          </a:p>
        </p:txBody>
      </p:sp>
      <p:sp>
        <p:nvSpPr>
          <p:cNvPr id="11" name="TextBox 10"/>
          <p:cNvSpPr txBox="1"/>
          <p:nvPr/>
        </p:nvSpPr>
        <p:spPr>
          <a:xfrm>
            <a:off x="5806911" y="4259894"/>
            <a:ext cx="2158540" cy="369332"/>
          </a:xfrm>
          <a:prstGeom prst="rect">
            <a:avLst/>
          </a:prstGeom>
        </p:spPr>
        <p:txBody>
          <a:bodyPr wrap="none">
            <a:spAutoFit/>
          </a:bodyPr>
          <a:lstStyle/>
          <a:p>
            <a:pPr>
              <a:defRPr lang="ko-KR" altLang="en-US"/>
            </a:pPr>
            <a:r>
              <a:rPr lang="ko-KR" altLang="en-US" b="0" i="0" u="none" kern="1200" spc="-100" baseline="0" dirty="0">
                <a:solidFill>
                  <a:schemeClr val="bg1"/>
                </a:solidFill>
                <a:latin typeface="맑은 고딕" pitchFamily="50" charset="-127"/>
                <a:ea typeface="맑은 고딕" pitchFamily="50" charset="-127"/>
              </a:rPr>
              <a:t></a:t>
            </a:r>
            <a:r>
              <a:rPr lang="ko-KR" altLang="en-US" b="1" dirty="0">
                <a:latin typeface="맑은 고딕" pitchFamily="50" charset="-127"/>
                <a:ea typeface="맑은 고딕" pitchFamily="50" charset="-127"/>
              </a:rPr>
              <a:t> </a:t>
            </a:r>
            <a:r>
              <a:rPr lang="ko-KR" altLang="en-US" spc="-100" dirty="0">
                <a:solidFill>
                  <a:srgbClr val="077DAD"/>
                </a:solidFill>
                <a:latin typeface="맑은 고딕" pitchFamily="50" charset="-127"/>
                <a:ea typeface="맑은 고딕" pitchFamily="50" charset="-127"/>
              </a:rPr>
              <a:t>-  </a:t>
            </a:r>
            <a:r>
              <a:rPr lang="en-US" altLang="ko-KR" b="1" dirty="0">
                <a:latin typeface="맑은 고딕" pitchFamily="50" charset="-127"/>
                <a:ea typeface="맑은 고딕" pitchFamily="50" charset="-127"/>
              </a:rPr>
              <a:t>Ⅳ. Reference</a:t>
            </a:r>
            <a:endParaRPr lang="ko-KR" altLang="en-US" b="0" i="0" u="none" kern="1200" spc="-100" baseline="0" dirty="0">
              <a:solidFill>
                <a:srgbClr val="077DAD"/>
              </a:solidFill>
              <a:latin typeface="맑은 고딕" pitchFamily="50" charset="-127"/>
              <a:ea typeface="맑은 고딕" pitchFamily="50" charset="-127"/>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717120" cy="477054"/>
            <a:chOff x="751640" y="216803"/>
            <a:chExt cx="7717120" cy="477054"/>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3636484" cy="477054"/>
              <a:chOff x="3343928" y="157803"/>
              <a:chExt cx="3636484" cy="477054"/>
            </a:xfrm>
          </p:grpSpPr>
          <p:sp>
            <p:nvSpPr>
              <p:cNvPr id="19" name="TextBox 18"/>
              <p:cNvSpPr txBox="1"/>
              <p:nvPr/>
            </p:nvSpPr>
            <p:spPr>
              <a:xfrm>
                <a:off x="3435032" y="157803"/>
                <a:ext cx="3545380" cy="477054"/>
              </a:xfrm>
              <a:prstGeom prst="rect">
                <a:avLst/>
              </a:prstGeom>
              <a:noFill/>
            </p:spPr>
            <p:txBody>
              <a:bodyPr wrap="square" rtlCol="0">
                <a:spAutoFit/>
              </a:bodyPr>
              <a:lstStyle/>
              <a:p>
                <a:pPr>
                  <a:defRPr lang="ko-KR" altLang="en-US"/>
                </a:pPr>
                <a:r>
                  <a:rPr lang="en-US" altLang="ko-KR" sz="2400" b="1" dirty="0">
                    <a:latin typeface="맑은 고딕" pitchFamily="50" charset="-127"/>
                    <a:ea typeface="맑은 고딕" pitchFamily="50" charset="-127"/>
                  </a:rPr>
                  <a:t>Business Model</a:t>
                </a: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9" name="TextBox 8">
            <a:extLst>
              <a:ext uri="{FF2B5EF4-FFF2-40B4-BE49-F238E27FC236}">
                <a16:creationId xmlns:a16="http://schemas.microsoft.com/office/drawing/2014/main" id="{1B881C88-C68C-4A57-9B5C-7FD19090C4C7}"/>
              </a:ext>
            </a:extLst>
          </p:cNvPr>
          <p:cNvSpPr txBox="1"/>
          <p:nvPr/>
        </p:nvSpPr>
        <p:spPr>
          <a:xfrm>
            <a:off x="287524" y="709079"/>
            <a:ext cx="8748972" cy="2169825"/>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t>The “</a:t>
            </a:r>
            <a:r>
              <a:rPr lang="en-US" altLang="ko-KR" sz="1500" dirty="0">
                <a:solidFill>
                  <a:srgbClr val="FF0000"/>
                </a:solidFill>
              </a:rPr>
              <a:t>Home Cooking Culture</a:t>
            </a:r>
            <a:r>
              <a:rPr lang="en-US" altLang="ko-KR" sz="1500" dirty="0"/>
              <a:t>" is changing as the corona has been around the world for a long time. As people refrain from eating out because of the corona, demand for high-quality foods is increasing, and interest in “</a:t>
            </a:r>
            <a:r>
              <a:rPr lang="en-US" altLang="ko-KR" sz="1500" dirty="0">
                <a:solidFill>
                  <a:srgbClr val="FF0000"/>
                </a:solidFill>
              </a:rPr>
              <a:t>Meal-Kit</a:t>
            </a:r>
            <a:r>
              <a:rPr lang="en-US" altLang="ko-KR" sz="1500" dirty="0"/>
              <a:t>” sales and sales are rapidly increasing.</a:t>
            </a:r>
          </a:p>
          <a:p>
            <a:pPr marL="285750" indent="-285750">
              <a:buFont typeface="Arial" panose="020B0604020202020204" pitchFamily="34" charset="0"/>
              <a:buChar char="•"/>
            </a:pPr>
            <a:endParaRPr lang="en-US" altLang="ko-KR" sz="1500" dirty="0"/>
          </a:p>
          <a:p>
            <a:pPr marL="285750" indent="-285750">
              <a:buFont typeface="Arial" panose="020B0604020202020204" pitchFamily="34" charset="0"/>
              <a:buChar char="•"/>
            </a:pPr>
            <a:r>
              <a:rPr lang="en-US" altLang="ko-KR" sz="1500" dirty="0"/>
              <a:t>The ratio of single-person households and women entering the workforce has increased 63 percent over the past three years. In particular, it is estimated that the domestic food market will continue to rise in 2022, which is expected to reach 5 trillion won, up 40 percent from the current level.</a:t>
            </a:r>
            <a:endParaRPr lang="ko-KR" altLang="en-US" sz="1500" dirty="0"/>
          </a:p>
          <a:p>
            <a:pPr marL="285750" indent="-285750">
              <a:buFont typeface="Arial" panose="020B0604020202020204" pitchFamily="34" charset="0"/>
              <a:buChar char="•"/>
            </a:pPr>
            <a:endParaRPr lang="ko-KR" altLang="en-US" sz="1500" dirty="0">
              <a:ea typeface="08서울남산체 B" panose="02020603020101020101"/>
            </a:endParaRPr>
          </a:p>
        </p:txBody>
      </p:sp>
      <p:sp>
        <p:nvSpPr>
          <p:cNvPr id="2" name="TextBox 1">
            <a:extLst>
              <a:ext uri="{FF2B5EF4-FFF2-40B4-BE49-F238E27FC236}">
                <a16:creationId xmlns:a16="http://schemas.microsoft.com/office/drawing/2014/main" id="{1EBB72E2-13F5-45D2-BF70-C9471CC1AA18}"/>
              </a:ext>
            </a:extLst>
          </p:cNvPr>
          <p:cNvSpPr txBox="1"/>
          <p:nvPr/>
        </p:nvSpPr>
        <p:spPr>
          <a:xfrm>
            <a:off x="35496" y="4665789"/>
            <a:ext cx="9108504" cy="246221"/>
          </a:xfrm>
          <a:prstGeom prst="rect">
            <a:avLst/>
          </a:prstGeom>
          <a:noFill/>
        </p:spPr>
        <p:txBody>
          <a:bodyPr wrap="square" rtlCol="0">
            <a:spAutoFit/>
          </a:bodyPr>
          <a:lstStyle/>
          <a:p>
            <a:pPr algn="r"/>
            <a:r>
              <a:rPr lang="en-US" altLang="ko-KR" sz="1000" dirty="0"/>
              <a:t>※ The report on the status of the processed food sub-market, released by the Korea </a:t>
            </a:r>
            <a:r>
              <a:rPr lang="en-US" altLang="ko-KR" sz="1000" dirty="0" err="1"/>
              <a:t>Agro</a:t>
            </a:r>
            <a:r>
              <a:rPr lang="en-US" altLang="ko-KR" sz="1000" dirty="0"/>
              <a:t>-Food Distribution Corporation (</a:t>
            </a:r>
            <a:r>
              <a:rPr lang="en-US" altLang="ko-KR" sz="1000" dirty="0" err="1"/>
              <a:t>aT</a:t>
            </a:r>
            <a:r>
              <a:rPr lang="en-US" altLang="ko-KR" sz="1000" dirty="0"/>
              <a:t>)</a:t>
            </a:r>
            <a:endParaRPr lang="ko-KR" altLang="en-US" sz="1000" dirty="0"/>
          </a:p>
        </p:txBody>
      </p:sp>
      <p:pic>
        <p:nvPicPr>
          <p:cNvPr id="17" name="그림 16">
            <a:extLst>
              <a:ext uri="{FF2B5EF4-FFF2-40B4-BE49-F238E27FC236}">
                <a16:creationId xmlns:a16="http://schemas.microsoft.com/office/drawing/2014/main" id="{1022656D-E73F-4101-969B-9525D08EF162}"/>
              </a:ext>
            </a:extLst>
          </p:cNvPr>
          <p:cNvPicPr>
            <a:picLocks noChangeAspect="1"/>
          </p:cNvPicPr>
          <p:nvPr/>
        </p:nvPicPr>
        <p:blipFill rotWithShape="1">
          <a:blip r:embed="rId3"/>
          <a:srcRect b="21093"/>
          <a:stretch/>
        </p:blipFill>
        <p:spPr>
          <a:xfrm>
            <a:off x="635300" y="2903544"/>
            <a:ext cx="3552733" cy="1645526"/>
          </a:xfrm>
          <a:prstGeom prst="rect">
            <a:avLst/>
          </a:prstGeom>
        </p:spPr>
      </p:pic>
      <p:pic>
        <p:nvPicPr>
          <p:cNvPr id="10" name="그림 9">
            <a:extLst>
              <a:ext uri="{FF2B5EF4-FFF2-40B4-BE49-F238E27FC236}">
                <a16:creationId xmlns:a16="http://schemas.microsoft.com/office/drawing/2014/main" id="{31B7B9D3-01D5-4AE2-97DE-6D829EC8D88A}"/>
              </a:ext>
            </a:extLst>
          </p:cNvPr>
          <p:cNvPicPr>
            <a:picLocks noChangeAspect="1"/>
          </p:cNvPicPr>
          <p:nvPr/>
        </p:nvPicPr>
        <p:blipFill>
          <a:blip r:embed="rId4"/>
          <a:stretch>
            <a:fillRect/>
          </a:stretch>
        </p:blipFill>
        <p:spPr>
          <a:xfrm>
            <a:off x="5404063" y="2909197"/>
            <a:ext cx="2912353" cy="1726299"/>
          </a:xfrm>
          <a:prstGeom prst="rect">
            <a:avLst/>
          </a:prstGeom>
        </p:spPr>
      </p:pic>
    </p:spTree>
    <p:extLst>
      <p:ext uri="{BB962C8B-B14F-4D97-AF65-F5344CB8AC3E}">
        <p14:creationId xmlns:p14="http://schemas.microsoft.com/office/powerpoint/2010/main" val="1216861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717120" cy="477054"/>
            <a:chOff x="751640" y="216803"/>
            <a:chExt cx="7717120" cy="477054"/>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3636484" cy="477054"/>
              <a:chOff x="3343928" y="157803"/>
              <a:chExt cx="3636484" cy="477054"/>
            </a:xfrm>
          </p:grpSpPr>
          <p:sp>
            <p:nvSpPr>
              <p:cNvPr id="19" name="TextBox 18"/>
              <p:cNvSpPr txBox="1"/>
              <p:nvPr/>
            </p:nvSpPr>
            <p:spPr>
              <a:xfrm>
                <a:off x="3435032" y="157803"/>
                <a:ext cx="3545380" cy="477054"/>
              </a:xfrm>
              <a:prstGeom prst="rect">
                <a:avLst/>
              </a:prstGeom>
              <a:noFill/>
            </p:spPr>
            <p:txBody>
              <a:bodyPr wrap="square" rtlCol="0">
                <a:spAutoFit/>
              </a:bodyPr>
              <a:lstStyle/>
              <a:p>
                <a:pPr>
                  <a:defRPr lang="ko-KR" altLang="en-US"/>
                </a:pPr>
                <a:r>
                  <a:rPr lang="en-US" altLang="ko-KR" sz="2400" b="1" dirty="0">
                    <a:latin typeface="맑은 고딕" pitchFamily="50" charset="-127"/>
                    <a:ea typeface="맑은 고딕" pitchFamily="50" charset="-127"/>
                  </a:rPr>
                  <a:t>Business Model</a:t>
                </a: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9" name="TextBox 8">
            <a:extLst>
              <a:ext uri="{FF2B5EF4-FFF2-40B4-BE49-F238E27FC236}">
                <a16:creationId xmlns:a16="http://schemas.microsoft.com/office/drawing/2014/main" id="{1B881C88-C68C-4A57-9B5C-7FD19090C4C7}"/>
              </a:ext>
            </a:extLst>
          </p:cNvPr>
          <p:cNvSpPr txBox="1"/>
          <p:nvPr/>
        </p:nvSpPr>
        <p:spPr>
          <a:xfrm>
            <a:off x="287524" y="663538"/>
            <a:ext cx="8748972"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In line with this trend, many </a:t>
            </a:r>
            <a:r>
              <a:rPr lang="en-US" altLang="ko-KR" dirty="0">
                <a:solidFill>
                  <a:srgbClr val="FF0000"/>
                </a:solidFill>
              </a:rPr>
              <a:t>big companies have entered the market.</a:t>
            </a:r>
            <a:endParaRPr lang="ko-KR" altLang="en-US" sz="1500" dirty="0">
              <a:solidFill>
                <a:srgbClr val="FF0000"/>
              </a:solidFill>
              <a:ea typeface="08서울남산체 B" panose="02020603020101020101"/>
            </a:endParaRPr>
          </a:p>
        </p:txBody>
      </p:sp>
      <p:sp>
        <p:nvSpPr>
          <p:cNvPr id="8" name="TextBox 7">
            <a:extLst>
              <a:ext uri="{FF2B5EF4-FFF2-40B4-BE49-F238E27FC236}">
                <a16:creationId xmlns:a16="http://schemas.microsoft.com/office/drawing/2014/main" id="{B4A957B1-944B-4A58-AFA2-D325ED6E8491}"/>
              </a:ext>
            </a:extLst>
          </p:cNvPr>
          <p:cNvSpPr txBox="1"/>
          <p:nvPr/>
        </p:nvSpPr>
        <p:spPr>
          <a:xfrm>
            <a:off x="1691680" y="2067694"/>
            <a:ext cx="2052228" cy="369332"/>
          </a:xfrm>
          <a:prstGeom prst="rect">
            <a:avLst/>
          </a:prstGeom>
          <a:noFill/>
        </p:spPr>
        <p:txBody>
          <a:bodyPr wrap="square" rtlCol="0">
            <a:spAutoFit/>
          </a:bodyPr>
          <a:lstStyle/>
          <a:p>
            <a:endParaRPr lang="ko-KR" altLang="en-US" dirty="0"/>
          </a:p>
        </p:txBody>
      </p:sp>
      <p:pic>
        <p:nvPicPr>
          <p:cNvPr id="27" name="그림 26">
            <a:extLst>
              <a:ext uri="{FF2B5EF4-FFF2-40B4-BE49-F238E27FC236}">
                <a16:creationId xmlns:a16="http://schemas.microsoft.com/office/drawing/2014/main" id="{59081CAE-3C2F-4D8F-A896-A2D1A02785F3}"/>
              </a:ext>
            </a:extLst>
          </p:cNvPr>
          <p:cNvPicPr>
            <a:picLocks noChangeAspect="1"/>
          </p:cNvPicPr>
          <p:nvPr/>
        </p:nvPicPr>
        <p:blipFill>
          <a:blip r:embed="rId3"/>
          <a:stretch>
            <a:fillRect/>
          </a:stretch>
        </p:blipFill>
        <p:spPr>
          <a:xfrm>
            <a:off x="575556" y="1095586"/>
            <a:ext cx="3601599" cy="1577084"/>
          </a:xfrm>
          <a:prstGeom prst="rect">
            <a:avLst/>
          </a:prstGeom>
        </p:spPr>
      </p:pic>
      <p:grpSp>
        <p:nvGrpSpPr>
          <p:cNvPr id="11" name="그룹 10">
            <a:extLst>
              <a:ext uri="{FF2B5EF4-FFF2-40B4-BE49-F238E27FC236}">
                <a16:creationId xmlns:a16="http://schemas.microsoft.com/office/drawing/2014/main" id="{D765A6BF-A74E-43FA-9812-A3405B58764D}"/>
              </a:ext>
            </a:extLst>
          </p:cNvPr>
          <p:cNvGrpSpPr/>
          <p:nvPr/>
        </p:nvGrpSpPr>
        <p:grpSpPr>
          <a:xfrm>
            <a:off x="3743908" y="2931790"/>
            <a:ext cx="5287168" cy="1798827"/>
            <a:chOff x="1253082" y="2102248"/>
            <a:chExt cx="6206801" cy="2251241"/>
          </a:xfrm>
        </p:grpSpPr>
        <p:grpSp>
          <p:nvGrpSpPr>
            <p:cNvPr id="4" name="그룹 3">
              <a:extLst>
                <a:ext uri="{FF2B5EF4-FFF2-40B4-BE49-F238E27FC236}">
                  <a16:creationId xmlns:a16="http://schemas.microsoft.com/office/drawing/2014/main" id="{C986EDD5-92C8-4188-AC24-97509B8ACBBE}"/>
                </a:ext>
              </a:extLst>
            </p:cNvPr>
            <p:cNvGrpSpPr/>
            <p:nvPr/>
          </p:nvGrpSpPr>
          <p:grpSpPr>
            <a:xfrm>
              <a:off x="1253082" y="2102248"/>
              <a:ext cx="3282914" cy="2235763"/>
              <a:chOff x="5853410" y="1183233"/>
              <a:chExt cx="2922874" cy="2002574"/>
            </a:xfrm>
          </p:grpSpPr>
          <p:pic>
            <p:nvPicPr>
              <p:cNvPr id="28" name="Picture 2" descr="밀키트 관심이 높아지면서 주요 식품 기업이나 스타트업은 잇따라 밀키트 제품을 선보이고 있다. ">
                <a:extLst>
                  <a:ext uri="{FF2B5EF4-FFF2-40B4-BE49-F238E27FC236}">
                    <a16:creationId xmlns:a16="http://schemas.microsoft.com/office/drawing/2014/main" id="{B4F0CF5F-EF86-4D6F-943A-E3EE2C051A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3410" y="1185965"/>
                <a:ext cx="1346882" cy="19998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176457FF-E464-4D29-95C1-831024B520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0292" y="1183233"/>
                <a:ext cx="1575992" cy="2002574"/>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a:extLst>
                <a:ext uri="{FF2B5EF4-FFF2-40B4-BE49-F238E27FC236}">
                  <a16:creationId xmlns:a16="http://schemas.microsoft.com/office/drawing/2014/main" id="{509BC3C3-089B-461E-8319-FFFDF069B5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5996" y="2102248"/>
              <a:ext cx="2923887" cy="225124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6031119-82CF-484D-8648-18CA93CC56F1}"/>
              </a:ext>
            </a:extLst>
          </p:cNvPr>
          <p:cNvSpPr txBox="1"/>
          <p:nvPr/>
        </p:nvSpPr>
        <p:spPr>
          <a:xfrm>
            <a:off x="517590" y="3003382"/>
            <a:ext cx="3226318" cy="1892826"/>
          </a:xfrm>
          <a:prstGeom prst="rect">
            <a:avLst/>
          </a:prstGeom>
          <a:noFill/>
        </p:spPr>
        <p:txBody>
          <a:bodyPr wrap="square" rtlCol="0">
            <a:spAutoFit/>
          </a:bodyPr>
          <a:lstStyle/>
          <a:p>
            <a:pPr marL="285750" indent="-285750">
              <a:buFont typeface="Wingdings" panose="05000000000000000000" pitchFamily="2" charset="2"/>
              <a:buChar char="§"/>
            </a:pPr>
            <a:r>
              <a:rPr lang="en-US" altLang="ko-KR" sz="1300" dirty="0"/>
              <a:t>Many large companies plan collaboration products with star chefs or launch popular offline menus. </a:t>
            </a:r>
          </a:p>
          <a:p>
            <a:pPr marL="285750" indent="-285750">
              <a:buFont typeface="Wingdings" panose="05000000000000000000" pitchFamily="2" charset="2"/>
              <a:buChar char="§"/>
            </a:pPr>
            <a:endParaRPr lang="en-US" altLang="ko-KR" sz="1300" dirty="0"/>
          </a:p>
          <a:p>
            <a:pPr marL="285750" indent="-285750">
              <a:buFont typeface="Wingdings" panose="05000000000000000000" pitchFamily="2" charset="2"/>
              <a:buChar char="§"/>
            </a:pPr>
            <a:r>
              <a:rPr lang="en-US" altLang="ko-KR" sz="1300" dirty="0"/>
              <a:t>And They also use their home shopping channel to introduce famous chefs to their products and to promote their recipes.</a:t>
            </a:r>
            <a:endParaRPr lang="ko-KR" altLang="en-US" sz="1300" dirty="0"/>
          </a:p>
        </p:txBody>
      </p:sp>
      <p:sp>
        <p:nvSpPr>
          <p:cNvPr id="12" name="TextBox 11">
            <a:extLst>
              <a:ext uri="{FF2B5EF4-FFF2-40B4-BE49-F238E27FC236}">
                <a16:creationId xmlns:a16="http://schemas.microsoft.com/office/drawing/2014/main" id="{72F9C3F2-4DB9-42C4-9029-151AC71E61A1}"/>
              </a:ext>
            </a:extLst>
          </p:cNvPr>
          <p:cNvSpPr txBox="1"/>
          <p:nvPr/>
        </p:nvSpPr>
        <p:spPr>
          <a:xfrm>
            <a:off x="4177154" y="1095586"/>
            <a:ext cx="5147373" cy="1692771"/>
          </a:xfrm>
          <a:prstGeom prst="rect">
            <a:avLst/>
          </a:prstGeom>
          <a:noFill/>
        </p:spPr>
        <p:txBody>
          <a:bodyPr wrap="square" rtlCol="0">
            <a:spAutoFit/>
          </a:bodyPr>
          <a:lstStyle/>
          <a:p>
            <a:pPr marL="285750" indent="-285750">
              <a:buFont typeface="Wingdings" panose="05000000000000000000" pitchFamily="2" charset="2"/>
              <a:buChar char="§"/>
            </a:pPr>
            <a:r>
              <a:rPr lang="en-US" altLang="ko-KR" sz="1300" dirty="0"/>
              <a:t>According to Home Plus Online Mall, the number of daily products cooked and delivered directly from stores increased 52 percent from February to April last year</a:t>
            </a:r>
          </a:p>
          <a:p>
            <a:pPr marL="285750" indent="-285750">
              <a:buFont typeface="Wingdings" panose="05000000000000000000" pitchFamily="2" charset="2"/>
              <a:buChar char="§"/>
            </a:pPr>
            <a:r>
              <a:rPr lang="ko-KR" altLang="en-US" sz="1300" dirty="0"/>
              <a:t>월계</a:t>
            </a:r>
            <a:r>
              <a:rPr lang="en-US" altLang="ko-KR" sz="1300" dirty="0"/>
              <a:t> E-Mart is operating a Meal-Kit zone where the display stand reaches 13m, and is gradually applied to other branches.</a:t>
            </a:r>
          </a:p>
          <a:p>
            <a:pPr marL="285750" indent="-285750">
              <a:buFont typeface="Wingdings" panose="05000000000000000000" pitchFamily="2" charset="2"/>
              <a:buChar char="§"/>
            </a:pPr>
            <a:r>
              <a:rPr lang="en-US" altLang="ko-KR" sz="1300" dirty="0"/>
              <a:t>Lotte Mart's side dish brand “</a:t>
            </a:r>
            <a:r>
              <a:rPr lang="ko-KR" altLang="en-US" sz="1300" dirty="0" err="1"/>
              <a:t>반찬하다</a:t>
            </a:r>
            <a:r>
              <a:rPr lang="en-US" altLang="ko-KR" sz="1300" dirty="0"/>
              <a:t>" increased by 218 percent from last year.</a:t>
            </a:r>
            <a:endParaRPr lang="ko-KR" altLang="en-US" sz="1300" dirty="0"/>
          </a:p>
        </p:txBody>
      </p:sp>
    </p:spTree>
    <p:extLst>
      <p:ext uri="{BB962C8B-B14F-4D97-AF65-F5344CB8AC3E}">
        <p14:creationId xmlns:p14="http://schemas.microsoft.com/office/powerpoint/2010/main" val="39567932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717120" cy="477054"/>
            <a:chOff x="751640" y="216803"/>
            <a:chExt cx="7717120" cy="477054"/>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3636484" cy="477054"/>
              <a:chOff x="3343928" y="157803"/>
              <a:chExt cx="3636484" cy="477054"/>
            </a:xfrm>
          </p:grpSpPr>
          <p:sp>
            <p:nvSpPr>
              <p:cNvPr id="19" name="TextBox 18"/>
              <p:cNvSpPr txBox="1"/>
              <p:nvPr/>
            </p:nvSpPr>
            <p:spPr>
              <a:xfrm>
                <a:off x="3435032" y="157803"/>
                <a:ext cx="3545380" cy="477054"/>
              </a:xfrm>
              <a:prstGeom prst="rect">
                <a:avLst/>
              </a:prstGeom>
              <a:noFill/>
            </p:spPr>
            <p:txBody>
              <a:bodyPr wrap="square" rtlCol="0">
                <a:spAutoFit/>
              </a:bodyPr>
              <a:lstStyle/>
              <a:p>
                <a:pPr>
                  <a:defRPr lang="ko-KR" altLang="en-US"/>
                </a:pPr>
                <a:r>
                  <a:rPr lang="en-US" altLang="ko-KR" sz="2400" b="1" dirty="0">
                    <a:latin typeface="맑은 고딕" pitchFamily="50" charset="-127"/>
                    <a:ea typeface="맑은 고딕" pitchFamily="50" charset="-127"/>
                  </a:rPr>
                  <a:t>Business Model</a:t>
                </a: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16" name="TextBox 15">
            <a:extLst>
              <a:ext uri="{FF2B5EF4-FFF2-40B4-BE49-F238E27FC236}">
                <a16:creationId xmlns:a16="http://schemas.microsoft.com/office/drawing/2014/main" id="{B1AF479D-F6BD-4B06-B574-50B0735E9989}"/>
              </a:ext>
            </a:extLst>
          </p:cNvPr>
          <p:cNvSpPr txBox="1"/>
          <p:nvPr/>
        </p:nvSpPr>
        <p:spPr>
          <a:xfrm>
            <a:off x="1714217" y="2000862"/>
            <a:ext cx="2052228" cy="369332"/>
          </a:xfrm>
          <a:prstGeom prst="rect">
            <a:avLst/>
          </a:prstGeom>
          <a:noFill/>
        </p:spPr>
        <p:txBody>
          <a:bodyPr wrap="square" rtlCol="0">
            <a:spAutoFit/>
          </a:bodyPr>
          <a:lstStyle/>
          <a:p>
            <a:endParaRPr lang="ko-KR" altLang="en-US" dirty="0"/>
          </a:p>
        </p:txBody>
      </p:sp>
      <p:pic>
        <p:nvPicPr>
          <p:cNvPr id="23" name="그림 22">
            <a:extLst>
              <a:ext uri="{FF2B5EF4-FFF2-40B4-BE49-F238E27FC236}">
                <a16:creationId xmlns:a16="http://schemas.microsoft.com/office/drawing/2014/main" id="{C94D92BE-F2F3-4E81-AC2C-128BD19562FD}"/>
              </a:ext>
            </a:extLst>
          </p:cNvPr>
          <p:cNvPicPr>
            <a:picLocks noChangeAspect="1"/>
          </p:cNvPicPr>
          <p:nvPr/>
        </p:nvPicPr>
        <p:blipFill>
          <a:blip r:embed="rId3"/>
          <a:stretch>
            <a:fillRect/>
          </a:stretch>
        </p:blipFill>
        <p:spPr>
          <a:xfrm>
            <a:off x="5128505" y="678469"/>
            <a:ext cx="3727971" cy="1847380"/>
          </a:xfrm>
          <a:prstGeom prst="rect">
            <a:avLst/>
          </a:prstGeom>
        </p:spPr>
      </p:pic>
      <p:pic>
        <p:nvPicPr>
          <p:cNvPr id="24" name="그림 23">
            <a:extLst>
              <a:ext uri="{FF2B5EF4-FFF2-40B4-BE49-F238E27FC236}">
                <a16:creationId xmlns:a16="http://schemas.microsoft.com/office/drawing/2014/main" id="{BE19D42E-3EAA-4B21-9DF6-5A424547D896}"/>
              </a:ext>
            </a:extLst>
          </p:cNvPr>
          <p:cNvPicPr>
            <a:picLocks noChangeAspect="1"/>
          </p:cNvPicPr>
          <p:nvPr/>
        </p:nvPicPr>
        <p:blipFill>
          <a:blip r:embed="rId4"/>
          <a:stretch>
            <a:fillRect/>
          </a:stretch>
        </p:blipFill>
        <p:spPr>
          <a:xfrm>
            <a:off x="575556" y="2206048"/>
            <a:ext cx="3498825" cy="2352511"/>
          </a:xfrm>
          <a:prstGeom prst="rect">
            <a:avLst/>
          </a:prstGeom>
        </p:spPr>
      </p:pic>
      <p:sp>
        <p:nvSpPr>
          <p:cNvPr id="25" name="TextBox 24">
            <a:extLst>
              <a:ext uri="{FF2B5EF4-FFF2-40B4-BE49-F238E27FC236}">
                <a16:creationId xmlns:a16="http://schemas.microsoft.com/office/drawing/2014/main" id="{960258EA-BAC9-4BAA-84A9-22DC9D2C5F83}"/>
              </a:ext>
            </a:extLst>
          </p:cNvPr>
          <p:cNvSpPr txBox="1"/>
          <p:nvPr/>
        </p:nvSpPr>
        <p:spPr>
          <a:xfrm>
            <a:off x="287524" y="908015"/>
            <a:ext cx="4576444" cy="1092607"/>
          </a:xfrm>
          <a:prstGeom prst="rect">
            <a:avLst/>
          </a:prstGeom>
          <a:noFill/>
        </p:spPr>
        <p:txBody>
          <a:bodyPr wrap="square" rtlCol="0">
            <a:spAutoFit/>
          </a:bodyPr>
          <a:lstStyle/>
          <a:p>
            <a:pPr marL="285750" indent="-285750">
              <a:buFont typeface="Wingdings" panose="05000000000000000000" pitchFamily="2" charset="2"/>
              <a:buChar char="§"/>
            </a:pPr>
            <a:r>
              <a:rPr lang="en-US" altLang="ko-KR" sz="1300" dirty="0"/>
              <a:t>However, it was analyzed that </a:t>
            </a:r>
            <a:r>
              <a:rPr lang="en-US" altLang="ko-KR" sz="1300" dirty="0">
                <a:solidFill>
                  <a:srgbClr val="FF0000"/>
                </a:solidFill>
              </a:rPr>
              <a:t>many small and medium-sized companies </a:t>
            </a:r>
            <a:r>
              <a:rPr lang="en-US" altLang="ko-KR" sz="1300" dirty="0"/>
              <a:t>specializing in “Home convenience food kit" contributed greatly to the expansion of market participation and industrial growth. </a:t>
            </a:r>
            <a:endParaRPr lang="ko-KR" altLang="en-US" sz="1300" dirty="0">
              <a:ea typeface="08서울남산체 B" panose="02020603020101020101"/>
            </a:endParaRPr>
          </a:p>
        </p:txBody>
      </p:sp>
      <p:sp>
        <p:nvSpPr>
          <p:cNvPr id="26" name="TextBox 25">
            <a:extLst>
              <a:ext uri="{FF2B5EF4-FFF2-40B4-BE49-F238E27FC236}">
                <a16:creationId xmlns:a16="http://schemas.microsoft.com/office/drawing/2014/main" id="{5C45645D-1E9F-4425-8D98-68814158DF69}"/>
              </a:ext>
            </a:extLst>
          </p:cNvPr>
          <p:cNvSpPr txBox="1"/>
          <p:nvPr/>
        </p:nvSpPr>
        <p:spPr>
          <a:xfrm>
            <a:off x="0" y="4665789"/>
            <a:ext cx="9144000" cy="246221"/>
          </a:xfrm>
          <a:prstGeom prst="rect">
            <a:avLst/>
          </a:prstGeom>
          <a:noFill/>
        </p:spPr>
        <p:txBody>
          <a:bodyPr wrap="square" rtlCol="0">
            <a:spAutoFit/>
          </a:bodyPr>
          <a:lstStyle/>
          <a:p>
            <a:pPr algn="r"/>
            <a:r>
              <a:rPr lang="en-US" altLang="ko-KR" sz="1000" dirty="0"/>
              <a:t>※ The report on the status of the processed food sub-market, released by the Korea </a:t>
            </a:r>
            <a:r>
              <a:rPr lang="en-US" altLang="ko-KR" sz="1000" dirty="0" err="1"/>
              <a:t>Agro</a:t>
            </a:r>
            <a:r>
              <a:rPr lang="en-US" altLang="ko-KR" sz="1000" dirty="0"/>
              <a:t>-Food Distribution Corporation (</a:t>
            </a:r>
            <a:r>
              <a:rPr lang="en-US" altLang="ko-KR" sz="1000" dirty="0" err="1"/>
              <a:t>aT</a:t>
            </a:r>
            <a:r>
              <a:rPr lang="en-US" altLang="ko-KR" sz="1000" dirty="0"/>
              <a:t>)</a:t>
            </a:r>
            <a:endParaRPr lang="ko-KR" altLang="en-US" sz="1000" dirty="0"/>
          </a:p>
        </p:txBody>
      </p:sp>
      <p:sp>
        <p:nvSpPr>
          <p:cNvPr id="5" name="TextBox 4">
            <a:extLst>
              <a:ext uri="{FF2B5EF4-FFF2-40B4-BE49-F238E27FC236}">
                <a16:creationId xmlns:a16="http://schemas.microsoft.com/office/drawing/2014/main" id="{77AC5AD2-A465-4607-B5A4-7E046ADFAE8D}"/>
              </a:ext>
            </a:extLst>
          </p:cNvPr>
          <p:cNvSpPr txBox="1"/>
          <p:nvPr/>
        </p:nvSpPr>
        <p:spPr>
          <a:xfrm>
            <a:off x="4067944" y="2639109"/>
            <a:ext cx="5184576" cy="2092881"/>
          </a:xfrm>
          <a:prstGeom prst="rect">
            <a:avLst/>
          </a:prstGeom>
          <a:noFill/>
        </p:spPr>
        <p:txBody>
          <a:bodyPr wrap="square" rtlCol="0">
            <a:spAutoFit/>
          </a:bodyPr>
          <a:lstStyle/>
          <a:p>
            <a:pPr marL="285750" indent="-285750">
              <a:buFont typeface="Wingdings" panose="05000000000000000000" pitchFamily="2" charset="2"/>
              <a:buChar char="§"/>
            </a:pPr>
            <a:r>
              <a:rPr lang="en-US" altLang="ko-KR" sz="1300" dirty="0"/>
              <a:t>This is because the online food market, including the competition for fresh delivery, is expanding and online purchases are increasing.</a:t>
            </a:r>
          </a:p>
          <a:p>
            <a:pPr marL="285750" indent="-285750">
              <a:buFont typeface="Wingdings" panose="05000000000000000000" pitchFamily="2" charset="2"/>
              <a:buChar char="§"/>
            </a:pPr>
            <a:endParaRPr lang="en-US" altLang="ko-KR" sz="1300" dirty="0"/>
          </a:p>
          <a:p>
            <a:pPr marL="285750" indent="-285750">
              <a:buFont typeface="Wingdings" panose="05000000000000000000" pitchFamily="2" charset="2"/>
              <a:buChar char="§"/>
            </a:pPr>
            <a:r>
              <a:rPr lang="en-US" altLang="ko-KR" sz="1300" dirty="0"/>
              <a:t>In addition, it is expected that product categories will be diversified and all foods (including traditional processed foods and raw materials) will be simplified in the future, and traditional food companies will advance into the simplified market and be more positive about small and medium food manufacturers.</a:t>
            </a:r>
            <a:endParaRPr lang="ko-KR" altLang="en-US" sz="1300" dirty="0"/>
          </a:p>
        </p:txBody>
      </p:sp>
    </p:spTree>
    <p:extLst>
      <p:ext uri="{BB962C8B-B14F-4D97-AF65-F5344CB8AC3E}">
        <p14:creationId xmlns:p14="http://schemas.microsoft.com/office/powerpoint/2010/main" val="33482208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717120" cy="477054"/>
            <a:chOff x="751640" y="216803"/>
            <a:chExt cx="7717120" cy="477054"/>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3636484" cy="477054"/>
              <a:chOff x="3343928" y="157803"/>
              <a:chExt cx="3636484" cy="477054"/>
            </a:xfrm>
          </p:grpSpPr>
          <p:sp>
            <p:nvSpPr>
              <p:cNvPr id="19" name="TextBox 18"/>
              <p:cNvSpPr txBox="1"/>
              <p:nvPr/>
            </p:nvSpPr>
            <p:spPr>
              <a:xfrm>
                <a:off x="3435032" y="157803"/>
                <a:ext cx="3545380" cy="477054"/>
              </a:xfrm>
              <a:prstGeom prst="rect">
                <a:avLst/>
              </a:prstGeom>
              <a:noFill/>
            </p:spPr>
            <p:txBody>
              <a:bodyPr wrap="square" rtlCol="0">
                <a:spAutoFit/>
              </a:bodyPr>
              <a:lstStyle/>
              <a:p>
                <a:pPr>
                  <a:defRPr lang="ko-KR" altLang="en-US"/>
                </a:pPr>
                <a:r>
                  <a:rPr lang="en-US" altLang="ko-KR" sz="2400" b="1" dirty="0">
                    <a:latin typeface="맑은 고딕" pitchFamily="50" charset="-127"/>
                    <a:ea typeface="맑은 고딕" pitchFamily="50" charset="-127"/>
                  </a:rPr>
                  <a:t>Business Model</a:t>
                </a: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9" name="TextBox 8">
            <a:extLst>
              <a:ext uri="{FF2B5EF4-FFF2-40B4-BE49-F238E27FC236}">
                <a16:creationId xmlns:a16="http://schemas.microsoft.com/office/drawing/2014/main" id="{1B881C88-C68C-4A57-9B5C-7FD19090C4C7}"/>
              </a:ext>
            </a:extLst>
          </p:cNvPr>
          <p:cNvSpPr txBox="1"/>
          <p:nvPr/>
        </p:nvSpPr>
        <p:spPr>
          <a:xfrm>
            <a:off x="395028" y="627534"/>
            <a:ext cx="8641468" cy="220060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Characteristic of “Meal-Kit Market”</a:t>
            </a:r>
          </a:p>
          <a:p>
            <a:pPr marL="742950" lvl="1" indent="-285750">
              <a:buFont typeface="Wingdings" panose="05000000000000000000" pitchFamily="2" charset="2"/>
              <a:buChar char="§"/>
            </a:pPr>
            <a:r>
              <a:rPr lang="en-US" altLang="ko-KR" sz="1300" dirty="0">
                <a:solidFill>
                  <a:srgbClr val="FF0000"/>
                </a:solidFill>
              </a:rPr>
              <a:t>Sensitive to changes in consumer preferences</a:t>
            </a:r>
            <a:r>
              <a:rPr lang="en-US" altLang="ko-KR" sz="1300" dirty="0"/>
              <a:t>, new product development capabilities are important due to increased competition by item</a:t>
            </a:r>
          </a:p>
          <a:p>
            <a:pPr marL="742950" lvl="1" indent="-285750">
              <a:buFont typeface="Wingdings" panose="05000000000000000000" pitchFamily="2" charset="2"/>
              <a:buChar char="§"/>
            </a:pPr>
            <a:endParaRPr lang="en-US" altLang="ko-KR" sz="1300" dirty="0"/>
          </a:p>
          <a:p>
            <a:pPr marL="742950" lvl="1" indent="-285750">
              <a:buFont typeface="Wingdings" panose="05000000000000000000" pitchFamily="2" charset="2"/>
              <a:buChar char="§"/>
            </a:pPr>
            <a:r>
              <a:rPr lang="en-US" altLang="ko-KR" sz="1300" dirty="0">
                <a:solidFill>
                  <a:srgbClr val="FF0000"/>
                </a:solidFill>
              </a:rPr>
              <a:t>Expand opportunities for small and medium-sized enterprises </a:t>
            </a:r>
            <a:r>
              <a:rPr lang="en-US" altLang="ko-KR" sz="1300" dirty="0"/>
              <a:t>to participate in the market due to changes in distribution channels, such as the growth</a:t>
            </a:r>
          </a:p>
          <a:p>
            <a:pPr marL="742950" lvl="1" indent="-285750">
              <a:buFont typeface="Wingdings" panose="05000000000000000000" pitchFamily="2" charset="2"/>
              <a:buChar char="§"/>
            </a:pPr>
            <a:endParaRPr lang="en-US" altLang="ko-KR" sz="1300" dirty="0"/>
          </a:p>
          <a:p>
            <a:pPr marL="742950" lvl="1" indent="-285750">
              <a:buFont typeface="Wingdings" panose="05000000000000000000" pitchFamily="2" charset="2"/>
              <a:buChar char="§"/>
            </a:pPr>
            <a:r>
              <a:rPr lang="en-US" altLang="ko-KR" sz="1300" dirty="0"/>
              <a:t>Prospects to expand overseas markets due to the </a:t>
            </a:r>
            <a:r>
              <a:rPr lang="en-US" altLang="ko-KR" sz="1300" dirty="0">
                <a:solidFill>
                  <a:srgbClr val="FF0000"/>
                </a:solidFill>
              </a:rPr>
              <a:t>globalization of food culture</a:t>
            </a:r>
            <a:r>
              <a:rPr lang="en-US" altLang="ko-KR" sz="1300" dirty="0"/>
              <a:t>, the development of food storage and logistics technologies</a:t>
            </a:r>
          </a:p>
          <a:p>
            <a:pPr marL="742950" lvl="1" indent="-285750">
              <a:buFont typeface="Wingdings" panose="05000000000000000000" pitchFamily="2" charset="2"/>
              <a:buChar char="u"/>
            </a:pPr>
            <a:endParaRPr lang="ko-KR" altLang="en-US" sz="1500" dirty="0">
              <a:ea typeface="08서울남산체 B" panose="02020603020101020101"/>
            </a:endParaRPr>
          </a:p>
        </p:txBody>
      </p:sp>
      <p:sp>
        <p:nvSpPr>
          <p:cNvPr id="8" name="TextBox 7">
            <a:extLst>
              <a:ext uri="{FF2B5EF4-FFF2-40B4-BE49-F238E27FC236}">
                <a16:creationId xmlns:a16="http://schemas.microsoft.com/office/drawing/2014/main" id="{B4A957B1-944B-4A58-AFA2-D325ED6E8491}"/>
              </a:ext>
            </a:extLst>
          </p:cNvPr>
          <p:cNvSpPr txBox="1"/>
          <p:nvPr/>
        </p:nvSpPr>
        <p:spPr>
          <a:xfrm>
            <a:off x="1691680" y="2067694"/>
            <a:ext cx="2052228" cy="369332"/>
          </a:xfrm>
          <a:prstGeom prst="rect">
            <a:avLst/>
          </a:prstGeom>
          <a:noFill/>
        </p:spPr>
        <p:txBody>
          <a:bodyPr wrap="square" rtlCol="0">
            <a:spAutoFit/>
          </a:bodyPr>
          <a:lstStyle/>
          <a:p>
            <a:endParaRPr lang="ko-KR" altLang="en-US" dirty="0"/>
          </a:p>
        </p:txBody>
      </p:sp>
      <p:sp>
        <p:nvSpPr>
          <p:cNvPr id="4" name="화살표: 아래쪽 3">
            <a:extLst>
              <a:ext uri="{FF2B5EF4-FFF2-40B4-BE49-F238E27FC236}">
                <a16:creationId xmlns:a16="http://schemas.microsoft.com/office/drawing/2014/main" id="{C10E6D0B-0CBB-49DF-B404-783289F97D09}"/>
              </a:ext>
            </a:extLst>
          </p:cNvPr>
          <p:cNvSpPr/>
          <p:nvPr/>
        </p:nvSpPr>
        <p:spPr>
          <a:xfrm>
            <a:off x="4481696" y="2651981"/>
            <a:ext cx="468132" cy="675853"/>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FB95CC77-22AE-4B5F-8A9F-A4508D441A0D}"/>
              </a:ext>
            </a:extLst>
          </p:cNvPr>
          <p:cNvSpPr txBox="1"/>
          <p:nvPr/>
        </p:nvSpPr>
        <p:spPr>
          <a:xfrm>
            <a:off x="666660" y="3623414"/>
            <a:ext cx="8369836" cy="892552"/>
          </a:xfrm>
          <a:prstGeom prst="rect">
            <a:avLst/>
          </a:prstGeom>
          <a:noFill/>
        </p:spPr>
        <p:txBody>
          <a:bodyPr wrap="square" rtlCol="0">
            <a:spAutoFit/>
          </a:bodyPr>
          <a:lstStyle/>
          <a:p>
            <a:r>
              <a:rPr lang="en-US" altLang="ko-KR" sz="1300" dirty="0"/>
              <a:t>Therefore, considering the market characteristics of many companies, which are highly competitive by item, and the market atmosphere in which many companies enter the market to develop blue ocean, we are planning to create a </a:t>
            </a:r>
            <a:r>
              <a:rPr lang="en-US" altLang="ko-KR" sz="1300" dirty="0">
                <a:solidFill>
                  <a:srgbClr val="FF0000"/>
                </a:solidFill>
              </a:rPr>
              <a:t>“Platform Service”</a:t>
            </a:r>
            <a:r>
              <a:rPr lang="en-US" altLang="ko-KR" sz="1300" dirty="0"/>
              <a:t> that enables people to collect and show these materials and to link them so that they can purchase them online or offline, and to share product reviews.</a:t>
            </a:r>
            <a:endParaRPr lang="ko-KR" altLang="en-US" sz="1300" dirty="0"/>
          </a:p>
        </p:txBody>
      </p:sp>
    </p:spTree>
    <p:extLst>
      <p:ext uri="{BB962C8B-B14F-4D97-AF65-F5344CB8AC3E}">
        <p14:creationId xmlns:p14="http://schemas.microsoft.com/office/powerpoint/2010/main" val="3906225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Placeholder 40">
            <a:extLst>
              <a:ext uri="{FF2B5EF4-FFF2-40B4-BE49-F238E27FC236}">
                <a16:creationId xmlns:a16="http://schemas.microsoft.com/office/drawing/2014/main" id="{47377D94-DE52-40BA-A473-AF99EF066625}"/>
              </a:ext>
            </a:extLst>
          </p:cNvPr>
          <p:cNvSpPr>
            <a:spLocks noGrp="1"/>
          </p:cNvSpPr>
          <p:nvPr>
            <p:ph type="body" sz="quarter" idx="10"/>
          </p:nvPr>
        </p:nvSpPr>
        <p:spPr bwMode="auto">
          <a:xfrm>
            <a:off x="287525" y="879562"/>
            <a:ext cx="1646228" cy="2492288"/>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pPr>
            <a:r>
              <a:rPr lang="en-US" altLang="ko-KR" sz="950" dirty="0"/>
              <a:t>Home convenience food kit companies to commission advertising</a:t>
            </a:r>
          </a:p>
          <a:p>
            <a:pPr marL="228600" indent="-228600" eaLnBrk="1" hangingPunct="1">
              <a:buFont typeface="+mj-lt"/>
              <a:buAutoNum type="alphaUcPeriod"/>
            </a:pPr>
            <a:endParaRPr lang="en-US" altLang="ko-KR" sz="950" dirty="0">
              <a:solidFill>
                <a:srgbClr val="919191"/>
              </a:solidFill>
              <a:latin typeface="Arial" panose="020B0604020202020204" pitchFamily="34" charset="0"/>
            </a:endParaRPr>
          </a:p>
          <a:p>
            <a:pPr marL="228600" indent="-228600" eaLnBrk="1" hangingPunct="1">
              <a:buFont typeface="+mj-lt"/>
              <a:buAutoNum type="alphaUcPeriod"/>
            </a:pPr>
            <a:r>
              <a:rPr lang="en-US" altLang="ko-KR" sz="900" dirty="0"/>
              <a:t>Local store owners who want to run a meal-kit business.</a:t>
            </a:r>
            <a:r>
              <a:rPr lang="en-GB" altLang="ko-KR" sz="900" dirty="0"/>
              <a:t>	             (if site launched Meal-kit industry)</a:t>
            </a:r>
          </a:p>
          <a:p>
            <a:pPr marL="228600" indent="-228600" eaLnBrk="1" hangingPunct="1">
              <a:buFont typeface="+mj-lt"/>
              <a:buAutoNum type="alphaUcPeriod"/>
            </a:pPr>
            <a:endParaRPr lang="en-GB" altLang="ko-KR" sz="900" dirty="0"/>
          </a:p>
          <a:p>
            <a:pPr marL="228600" indent="-228600" eaLnBrk="1" hangingPunct="1">
              <a:buFont typeface="+mj-lt"/>
              <a:buAutoNum type="alphaUcPeriod"/>
            </a:pPr>
            <a:r>
              <a:rPr lang="en-US" altLang="ko-KR" sz="900" dirty="0"/>
              <a:t>Delivery service providers</a:t>
            </a:r>
            <a:r>
              <a:rPr lang="en-GB" altLang="ko-KR" sz="900" dirty="0"/>
              <a:t>                       (if site launched Meal-kit industry)</a:t>
            </a:r>
          </a:p>
          <a:p>
            <a:pPr marL="228600" indent="-228600" eaLnBrk="1" hangingPunct="1">
              <a:buFont typeface="+mj-lt"/>
              <a:buAutoNum type="alphaUcPeriod"/>
            </a:pPr>
            <a:endParaRPr lang="en-US" altLang="ko-KR" sz="900" dirty="0"/>
          </a:p>
          <a:p>
            <a:pPr marL="228600" indent="-228600" eaLnBrk="1" hangingPunct="1">
              <a:buFont typeface="+mj-lt"/>
              <a:buAutoNum type="alphaUcPeriod"/>
            </a:pPr>
            <a:endParaRPr lang="en-GB" altLang="ko-KR" sz="950" dirty="0">
              <a:solidFill>
                <a:srgbClr val="919191"/>
              </a:solidFill>
              <a:latin typeface="Arial" panose="020B0604020202020204" pitchFamily="34" charset="0"/>
            </a:endParaRPr>
          </a:p>
          <a:p>
            <a:pPr eaLnBrk="1" hangingPunct="1"/>
            <a:endParaRPr lang="en-GB" altLang="ko-KR" dirty="0">
              <a:solidFill>
                <a:srgbClr val="919191"/>
              </a:solidFill>
              <a:latin typeface="Arial" panose="020B0604020202020204" pitchFamily="34" charset="0"/>
            </a:endParaRPr>
          </a:p>
        </p:txBody>
      </p:sp>
      <p:sp>
        <p:nvSpPr>
          <p:cNvPr id="2050" name="Text Placeholder 41">
            <a:extLst>
              <a:ext uri="{FF2B5EF4-FFF2-40B4-BE49-F238E27FC236}">
                <a16:creationId xmlns:a16="http://schemas.microsoft.com/office/drawing/2014/main" id="{27165D0B-2D3D-4B36-A532-041E45F24D3F}"/>
              </a:ext>
            </a:extLst>
          </p:cNvPr>
          <p:cNvSpPr>
            <a:spLocks noGrp="1"/>
          </p:cNvSpPr>
          <p:nvPr>
            <p:ph type="body" sz="quarter" idx="11"/>
          </p:nvPr>
        </p:nvSpPr>
        <p:spPr bwMode="auto">
          <a:xfrm>
            <a:off x="2013253" y="800100"/>
            <a:ext cx="1646228" cy="1147763"/>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defRPr/>
            </a:pPr>
            <a:r>
              <a:rPr lang="en-US" altLang="ko-KR" sz="550" dirty="0"/>
              <a:t>Collect all data from the Meal-kit</a:t>
            </a:r>
            <a:endParaRPr lang="en-US" sz="550" dirty="0">
              <a:solidFill>
                <a:schemeClr val="tx2">
                  <a:lumMod val="50000"/>
                  <a:lumOff val="50000"/>
                </a:schemeClr>
              </a:solidFill>
              <a:latin typeface="Arial" charset="0"/>
              <a:ea typeface="ＭＳ Ｐゴシック" charset="0"/>
            </a:endParaRPr>
          </a:p>
          <a:p>
            <a:pPr marL="228600" indent="-228600" eaLnBrk="1" hangingPunct="1">
              <a:buFont typeface="+mj-lt"/>
              <a:buAutoNum type="alphaUcPeriod"/>
              <a:defRPr/>
            </a:pPr>
            <a:endParaRPr lang="en-GB" sz="550" dirty="0">
              <a:solidFill>
                <a:schemeClr val="tx2">
                  <a:lumMod val="50000"/>
                  <a:lumOff val="50000"/>
                </a:schemeClr>
              </a:solidFill>
              <a:latin typeface="Arial" charset="0"/>
              <a:ea typeface="ＭＳ Ｐゴシック" charset="0"/>
            </a:endParaRPr>
          </a:p>
          <a:p>
            <a:pPr marL="228600" indent="-228600" eaLnBrk="1" hangingPunct="1">
              <a:buFont typeface="+mj-lt"/>
              <a:buAutoNum type="alphaUcPeriod"/>
              <a:defRPr/>
            </a:pPr>
            <a:r>
              <a:rPr lang="en-US" altLang="ko-KR" sz="550" dirty="0"/>
              <a:t>It provides excellent information for the inflow of users.</a:t>
            </a:r>
          </a:p>
          <a:p>
            <a:pPr marL="228600" indent="-228600" eaLnBrk="1" hangingPunct="1">
              <a:buFont typeface="+mj-lt"/>
              <a:buAutoNum type="alphaUcPeriod"/>
              <a:defRPr/>
            </a:pPr>
            <a:endParaRPr lang="en-US" sz="550" dirty="0">
              <a:solidFill>
                <a:schemeClr val="tx2">
                  <a:lumMod val="50000"/>
                  <a:lumOff val="50000"/>
                </a:schemeClr>
              </a:solidFill>
              <a:latin typeface="Arial" charset="0"/>
              <a:ea typeface="ＭＳ Ｐゴシック" charset="0"/>
            </a:endParaRPr>
          </a:p>
          <a:p>
            <a:pPr marL="228600" indent="-228600" eaLnBrk="1" hangingPunct="1">
              <a:buFont typeface="+mj-lt"/>
              <a:buAutoNum type="alphaUcPeriod"/>
              <a:defRPr/>
            </a:pPr>
            <a:r>
              <a:rPr lang="en-US" altLang="ko-KR" sz="550" dirty="0"/>
              <a:t>An algorithm capable of analyzing and recommending user preferences is created.</a:t>
            </a:r>
          </a:p>
          <a:p>
            <a:pPr marL="228600" indent="-228600" eaLnBrk="1" hangingPunct="1">
              <a:buFont typeface="+mj-lt"/>
              <a:buAutoNum type="alphaUcPeriod"/>
              <a:defRPr/>
            </a:pPr>
            <a:endParaRPr lang="en-US" sz="550" dirty="0">
              <a:solidFill>
                <a:schemeClr val="tx2">
                  <a:lumMod val="50000"/>
                  <a:lumOff val="50000"/>
                </a:schemeClr>
              </a:solidFill>
              <a:latin typeface="Arial" charset="0"/>
              <a:ea typeface="ＭＳ Ｐゴシック" charset="0"/>
            </a:endParaRPr>
          </a:p>
          <a:p>
            <a:pPr marL="228600" indent="-228600" eaLnBrk="1" hangingPunct="1">
              <a:buFont typeface="+mj-lt"/>
              <a:buAutoNum type="alphaUcPeriod"/>
              <a:defRPr/>
            </a:pPr>
            <a:r>
              <a:rPr lang="en-US" altLang="ko-KR" sz="550" dirty="0"/>
              <a:t>It's running well so that it can continue to receive advertisements from advertisers.</a:t>
            </a:r>
            <a:endParaRPr lang="en-GB" sz="550" dirty="0">
              <a:solidFill>
                <a:schemeClr val="tx2">
                  <a:lumMod val="50000"/>
                  <a:lumOff val="50000"/>
                </a:schemeClr>
              </a:solidFill>
              <a:latin typeface="Arial" charset="0"/>
              <a:ea typeface="ＭＳ Ｐゴシック" charset="0"/>
            </a:endParaRPr>
          </a:p>
        </p:txBody>
      </p:sp>
      <p:sp>
        <p:nvSpPr>
          <p:cNvPr id="2051" name="Text Placeholder 42">
            <a:extLst>
              <a:ext uri="{FF2B5EF4-FFF2-40B4-BE49-F238E27FC236}">
                <a16:creationId xmlns:a16="http://schemas.microsoft.com/office/drawing/2014/main" id="{3A53E82C-4B02-407C-B52C-1187EC47B583}"/>
              </a:ext>
            </a:extLst>
          </p:cNvPr>
          <p:cNvSpPr>
            <a:spLocks noGrp="1"/>
          </p:cNvSpPr>
          <p:nvPr>
            <p:ph type="body" sz="quarter" idx="12"/>
          </p:nvPr>
        </p:nvSpPr>
        <p:spPr bwMode="auto">
          <a:xfrm>
            <a:off x="3732743" y="800100"/>
            <a:ext cx="1646228" cy="2571750"/>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r>
              <a:rPr lang="en-US" altLang="ko-KR" sz="800" dirty="0"/>
              <a:t>First of all, there is no platform site where you can see the all collection of Home convenience food kit. Companies run their own home pages to sell products, or they sell their products through contracts with huge E-commerce such as ‘</a:t>
            </a:r>
            <a:r>
              <a:rPr lang="ko-KR" altLang="en-US" sz="800" dirty="0" err="1"/>
              <a:t>쿠팡</a:t>
            </a:r>
            <a:r>
              <a:rPr lang="en-US" altLang="ko-KR" sz="800" dirty="0"/>
              <a:t>’ and ‘</a:t>
            </a:r>
            <a:r>
              <a:rPr lang="ko-KR" altLang="en-US" sz="800" dirty="0"/>
              <a:t>옥션</a:t>
            </a:r>
            <a:r>
              <a:rPr lang="en-US" altLang="ko-KR" sz="800" dirty="0"/>
              <a:t>’. This allows consumers to easily and strategically compare the same Meal-kit items as on other platform sites when they gather registered information. </a:t>
            </a:r>
          </a:p>
          <a:p>
            <a:pPr eaLnBrk="1" hangingPunct="1"/>
            <a:r>
              <a:rPr lang="en-US" altLang="ko-KR" sz="800" dirty="0"/>
              <a:t>And if consumers come together and create communities like this, it's going to be a channel that businesses can promote.</a:t>
            </a:r>
          </a:p>
          <a:p>
            <a:pPr eaLnBrk="1" hangingPunct="1"/>
            <a:r>
              <a:rPr lang="en-US" altLang="ko-KR" sz="800" dirty="0"/>
              <a:t>Moreover we can run meal-kit company using our site’s fame</a:t>
            </a:r>
            <a:endParaRPr lang="en-GB" altLang="ko-KR" sz="800" dirty="0"/>
          </a:p>
        </p:txBody>
      </p:sp>
      <p:sp>
        <p:nvSpPr>
          <p:cNvPr id="2052" name="Text Placeholder 43">
            <a:extLst>
              <a:ext uri="{FF2B5EF4-FFF2-40B4-BE49-F238E27FC236}">
                <a16:creationId xmlns:a16="http://schemas.microsoft.com/office/drawing/2014/main" id="{A1271816-9662-4FF5-898A-CFF7036FD34B}"/>
              </a:ext>
            </a:extLst>
          </p:cNvPr>
          <p:cNvSpPr>
            <a:spLocks noGrp="1"/>
          </p:cNvSpPr>
          <p:nvPr>
            <p:ph type="body" sz="quarter" idx="13"/>
          </p:nvPr>
        </p:nvSpPr>
        <p:spPr bwMode="auto">
          <a:xfrm>
            <a:off x="5467400" y="790572"/>
            <a:ext cx="1613287" cy="1147763"/>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defRPr/>
            </a:pPr>
            <a:r>
              <a:rPr lang="en-US" altLang="ko-KR" sz="400" dirty="0"/>
              <a:t>1. Personalized Recommendation System: If you subscribe regularly, "What should I eat today? We will analyze your purchasing patterns and recommend products that suit your taste and TPO so that you don't fall into the agony of ".</a:t>
            </a:r>
            <a:br>
              <a:rPr lang="en-US" altLang="ko-KR" sz="400" dirty="0"/>
            </a:br>
            <a:br>
              <a:rPr lang="en-US" altLang="ko-KR" sz="400" dirty="0"/>
            </a:br>
            <a:r>
              <a:rPr lang="en-US" altLang="ko-KR" sz="400" dirty="0"/>
              <a:t>2. Package discount event: We plan to sell products from various companies, including a specific theme (Fri. Party Bundle, Alone Bundle, Camping Bundle), at a discount.</a:t>
            </a:r>
            <a:br>
              <a:rPr lang="en-US" altLang="ko-KR" sz="400" dirty="0"/>
            </a:br>
            <a:br>
              <a:rPr lang="en-US" altLang="ko-KR" sz="400" dirty="0"/>
            </a:br>
            <a:r>
              <a:rPr lang="en-US" altLang="ko-KR" sz="400" dirty="0"/>
              <a:t>3. Coupon event: We will negotiate with the "home snack" company on our application and offer coupons to buy goods cheaply.</a:t>
            </a:r>
            <a:br>
              <a:rPr lang="en-US" altLang="ko-KR" sz="400" dirty="0"/>
            </a:br>
            <a:br>
              <a:rPr lang="en-US" altLang="ko-KR" sz="400" dirty="0"/>
            </a:br>
            <a:r>
              <a:rPr lang="en-US" altLang="ko-KR" sz="400" dirty="0"/>
              <a:t>4. Information provided: We will operate a community with information such as services that describe what products were on TV, YouTubers, SNS, etc., reviews of how they are cooked, videos of how they are cooked, and "kick" to be more delicious.</a:t>
            </a:r>
            <a:endParaRPr lang="en-GB" sz="400" dirty="0">
              <a:solidFill>
                <a:schemeClr val="tx2">
                  <a:lumMod val="50000"/>
                  <a:lumOff val="50000"/>
                </a:schemeClr>
              </a:solidFill>
              <a:latin typeface="Arial" charset="0"/>
              <a:ea typeface="ＭＳ Ｐゴシック" charset="0"/>
            </a:endParaRPr>
          </a:p>
        </p:txBody>
      </p:sp>
      <p:sp>
        <p:nvSpPr>
          <p:cNvPr id="2053" name="Text Placeholder 44">
            <a:extLst>
              <a:ext uri="{FF2B5EF4-FFF2-40B4-BE49-F238E27FC236}">
                <a16:creationId xmlns:a16="http://schemas.microsoft.com/office/drawing/2014/main" id="{FE13DAF6-7AC6-40EE-8111-7B17699DF22A}"/>
              </a:ext>
            </a:extLst>
          </p:cNvPr>
          <p:cNvSpPr>
            <a:spLocks noGrp="1"/>
          </p:cNvSpPr>
          <p:nvPr>
            <p:ph type="body" sz="quarter" idx="14"/>
          </p:nvPr>
        </p:nvSpPr>
        <p:spPr bwMode="auto">
          <a:xfrm>
            <a:off x="7236296" y="879562"/>
            <a:ext cx="1620179" cy="2492288"/>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defRPr/>
            </a:pPr>
            <a:r>
              <a:rPr lang="en-US" altLang="ko-KR" sz="1000" dirty="0"/>
              <a:t>A dual-income couple    </a:t>
            </a:r>
            <a:r>
              <a:rPr lang="en-US" altLang="ko-KR" dirty="0"/>
              <a:t>(mainly used group)</a:t>
            </a:r>
            <a:endParaRPr lang="en-US" altLang="ko-KR" sz="1000" dirty="0"/>
          </a:p>
          <a:p>
            <a:pPr marL="228600" indent="-228600" eaLnBrk="1" hangingPunct="1">
              <a:buFont typeface="+mj-lt"/>
              <a:buAutoNum type="alphaUcPeriod"/>
              <a:defRPr/>
            </a:pPr>
            <a:endParaRPr lang="en-US" altLang="ko-KR" sz="1000" dirty="0"/>
          </a:p>
          <a:p>
            <a:pPr marL="228600" indent="-228600" eaLnBrk="1" hangingPunct="1">
              <a:buFont typeface="+mj-lt"/>
              <a:buAutoNum type="alphaUcPeriod"/>
              <a:defRPr/>
            </a:pPr>
            <a:r>
              <a:rPr lang="en-US" altLang="ko-KR" sz="1000" dirty="0"/>
              <a:t>Single tribe</a:t>
            </a:r>
            <a:r>
              <a:rPr lang="en-US" altLang="ko-KR" sz="800" dirty="0"/>
              <a:t>          	  </a:t>
            </a:r>
            <a:r>
              <a:rPr lang="en-US" altLang="ko-KR" sz="680" dirty="0"/>
              <a:t>(mainly used group)</a:t>
            </a:r>
          </a:p>
          <a:p>
            <a:pPr marL="228600" indent="-228600" eaLnBrk="1" hangingPunct="1">
              <a:buFont typeface="+mj-lt"/>
              <a:buAutoNum type="alphaUcPeriod"/>
              <a:defRPr/>
            </a:pPr>
            <a:endParaRPr lang="en-US" altLang="ko-KR" sz="1000" dirty="0"/>
          </a:p>
          <a:p>
            <a:pPr marL="228600" indent="-228600" eaLnBrk="1" hangingPunct="1">
              <a:buFont typeface="+mj-lt"/>
              <a:buAutoNum type="alphaUcPeriod"/>
              <a:defRPr/>
            </a:pPr>
            <a:r>
              <a:rPr lang="en-US" altLang="ko-KR" sz="1000" dirty="0"/>
              <a:t>Advertisers who want to use the channel</a:t>
            </a:r>
          </a:p>
          <a:p>
            <a:pPr marL="228600" indent="-228600" eaLnBrk="1" hangingPunct="1">
              <a:buFont typeface="+mj-lt"/>
              <a:buAutoNum type="alphaUcPeriod"/>
              <a:defRPr/>
            </a:pPr>
            <a:endParaRPr lang="en-US" sz="1000" dirty="0">
              <a:solidFill>
                <a:schemeClr val="tx2">
                  <a:lumMod val="50000"/>
                  <a:lumOff val="50000"/>
                </a:schemeClr>
              </a:solidFill>
              <a:latin typeface="Arial" charset="0"/>
              <a:ea typeface="ＭＳ Ｐゴシック" charset="0"/>
            </a:endParaRPr>
          </a:p>
          <a:p>
            <a:pPr marL="228600" indent="-228600" eaLnBrk="1" hangingPunct="1">
              <a:buFont typeface="+mj-lt"/>
              <a:buAutoNum type="alphaUcPeriod"/>
              <a:defRPr/>
            </a:pPr>
            <a:r>
              <a:rPr lang="en-US" altLang="ko-KR" sz="1000" dirty="0"/>
              <a:t>Local store owners who want to run a meal-kit business.</a:t>
            </a:r>
            <a:r>
              <a:rPr lang="en-GB" altLang="ko-KR" sz="1000" dirty="0"/>
              <a:t>	 (if site launched Meal-kit industry)</a:t>
            </a:r>
            <a:endParaRPr lang="en-US" altLang="ko-KR" sz="1000" dirty="0"/>
          </a:p>
        </p:txBody>
      </p:sp>
      <p:sp>
        <p:nvSpPr>
          <p:cNvPr id="2054" name="Text Placeholder 45">
            <a:extLst>
              <a:ext uri="{FF2B5EF4-FFF2-40B4-BE49-F238E27FC236}">
                <a16:creationId xmlns:a16="http://schemas.microsoft.com/office/drawing/2014/main" id="{DFB3DF65-1291-4333-A532-982D52F921A2}"/>
              </a:ext>
            </a:extLst>
          </p:cNvPr>
          <p:cNvSpPr>
            <a:spLocks noGrp="1"/>
          </p:cNvSpPr>
          <p:nvPr>
            <p:ph type="body" sz="quarter" idx="16"/>
          </p:nvPr>
        </p:nvSpPr>
        <p:spPr bwMode="auto">
          <a:xfrm>
            <a:off x="2013254" y="2184447"/>
            <a:ext cx="1613940" cy="1147763"/>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defRPr/>
            </a:pPr>
            <a:r>
              <a:rPr lang="en-US" altLang="ko-KR" dirty="0"/>
              <a:t>Data to Know Consumption Trends</a:t>
            </a:r>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r>
              <a:rPr lang="en-US" altLang="ko-KR" dirty="0"/>
              <a:t>A pioneer identity in this field</a:t>
            </a:r>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r>
              <a:rPr lang="en-US" altLang="ko-KR" dirty="0"/>
              <a:t>Online</a:t>
            </a:r>
            <a:r>
              <a:rPr lang="ko-KR" altLang="en-US" dirty="0"/>
              <a:t> </a:t>
            </a:r>
            <a:r>
              <a:rPr lang="en-US" altLang="ko-KR" dirty="0"/>
              <a:t>Infra-structure</a:t>
            </a:r>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r>
              <a:rPr lang="en-US" altLang="ko-KR" dirty="0"/>
              <a:t>Platform management, contact with advertisers, and other necessary human resources</a:t>
            </a:r>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endParaRPr lang="en-US" altLang="ko-KR" dirty="0"/>
          </a:p>
          <a:p>
            <a:pPr marL="228600" indent="-228600" eaLnBrk="1" hangingPunct="1">
              <a:buFont typeface="+mj-lt"/>
              <a:buAutoNum type="alphaUcPeriod"/>
              <a:defRPr/>
            </a:pPr>
            <a:endParaRPr lang="en-US" dirty="0">
              <a:solidFill>
                <a:schemeClr val="tx2">
                  <a:lumMod val="50000"/>
                  <a:lumOff val="50000"/>
                </a:schemeClr>
              </a:solidFill>
              <a:latin typeface="Arial" charset="0"/>
              <a:ea typeface="ＭＳ Ｐゴシック" charset="0"/>
            </a:endParaRPr>
          </a:p>
          <a:p>
            <a:pPr marL="228600" indent="-228600" eaLnBrk="1" hangingPunct="1">
              <a:buFont typeface="+mj-lt"/>
              <a:buAutoNum type="alphaUcPeriod"/>
              <a:defRPr/>
            </a:pPr>
            <a:endParaRPr lang="en-US" dirty="0">
              <a:solidFill>
                <a:schemeClr val="tx2">
                  <a:lumMod val="50000"/>
                  <a:lumOff val="50000"/>
                </a:schemeClr>
              </a:solidFill>
              <a:latin typeface="Arial" charset="0"/>
              <a:ea typeface="ＭＳ Ｐゴシック" charset="0"/>
            </a:endParaRPr>
          </a:p>
          <a:p>
            <a:pPr eaLnBrk="1" hangingPunct="1">
              <a:defRPr/>
            </a:pPr>
            <a:endParaRPr lang="en-GB" dirty="0">
              <a:solidFill>
                <a:schemeClr val="tx2">
                  <a:lumMod val="50000"/>
                  <a:lumOff val="50000"/>
                </a:schemeClr>
              </a:solidFill>
              <a:latin typeface="Arial" charset="0"/>
              <a:ea typeface="ＭＳ Ｐゴシック" charset="0"/>
            </a:endParaRPr>
          </a:p>
        </p:txBody>
      </p:sp>
      <p:sp>
        <p:nvSpPr>
          <p:cNvPr id="2055" name="Text Placeholder 46">
            <a:extLst>
              <a:ext uri="{FF2B5EF4-FFF2-40B4-BE49-F238E27FC236}">
                <a16:creationId xmlns:a16="http://schemas.microsoft.com/office/drawing/2014/main" id="{BF94F4BD-DFC6-4D70-9FAA-0C8856E9C7A4}"/>
              </a:ext>
            </a:extLst>
          </p:cNvPr>
          <p:cNvSpPr>
            <a:spLocks noGrp="1"/>
          </p:cNvSpPr>
          <p:nvPr>
            <p:ph type="body" sz="quarter" idx="18"/>
          </p:nvPr>
        </p:nvSpPr>
        <p:spPr bwMode="auto">
          <a:xfrm>
            <a:off x="5484519" y="2313473"/>
            <a:ext cx="1646228" cy="889712"/>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defRPr/>
            </a:pPr>
            <a:r>
              <a:rPr lang="en-GB" sz="800" dirty="0"/>
              <a:t>Web / Mobile homepage</a:t>
            </a:r>
          </a:p>
          <a:p>
            <a:pPr marL="228600" indent="-228600" eaLnBrk="1" hangingPunct="1">
              <a:buFont typeface="+mj-lt"/>
              <a:buAutoNum type="alphaUcPeriod"/>
              <a:defRPr/>
            </a:pPr>
            <a:endParaRPr lang="en-GB" altLang="ko-KR" sz="800" dirty="0"/>
          </a:p>
          <a:p>
            <a:pPr marL="228600" indent="-228600" eaLnBrk="1" hangingPunct="1">
              <a:buFont typeface="+mj-lt"/>
              <a:buAutoNum type="alphaUcPeriod"/>
              <a:defRPr/>
            </a:pPr>
            <a:r>
              <a:rPr lang="en-US" altLang="ko-KR" sz="800" dirty="0"/>
              <a:t>Delivery products               </a:t>
            </a:r>
            <a:r>
              <a:rPr lang="en-GB" altLang="ko-KR" sz="800" dirty="0"/>
              <a:t>(if site launched Meal-Kit industry)</a:t>
            </a:r>
            <a:r>
              <a:rPr lang="en-US" altLang="ko-KR" sz="800" dirty="0"/>
              <a:t>               </a:t>
            </a:r>
          </a:p>
        </p:txBody>
      </p:sp>
      <p:sp>
        <p:nvSpPr>
          <p:cNvPr id="2056" name="Text Placeholder 47">
            <a:extLst>
              <a:ext uri="{FF2B5EF4-FFF2-40B4-BE49-F238E27FC236}">
                <a16:creationId xmlns:a16="http://schemas.microsoft.com/office/drawing/2014/main" id="{27CFE242-B6F5-451D-A04A-A1B9C41016D8}"/>
              </a:ext>
            </a:extLst>
          </p:cNvPr>
          <p:cNvSpPr>
            <a:spLocks noGrp="1"/>
          </p:cNvSpPr>
          <p:nvPr>
            <p:ph type="body" sz="quarter" idx="20"/>
          </p:nvPr>
        </p:nvSpPr>
        <p:spPr bwMode="auto">
          <a:xfrm>
            <a:off x="287525" y="3657600"/>
            <a:ext cx="4222563" cy="1085850"/>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pPr>
            <a:r>
              <a:rPr lang="en-US" altLang="ko-KR" sz="800" dirty="0"/>
              <a:t>Server Operating Costs</a:t>
            </a:r>
          </a:p>
          <a:p>
            <a:pPr marL="228600" indent="-228600" eaLnBrk="1" hangingPunct="1">
              <a:buFont typeface="+mj-lt"/>
              <a:buAutoNum type="alphaUcPeriod"/>
            </a:pPr>
            <a:endParaRPr lang="en-US" altLang="ko-KR" sz="800" dirty="0"/>
          </a:p>
          <a:p>
            <a:pPr marL="228600" indent="-228600" eaLnBrk="1" hangingPunct="1">
              <a:buFont typeface="+mj-lt"/>
              <a:buAutoNum type="alphaUcPeriod"/>
            </a:pPr>
            <a:r>
              <a:rPr lang="en-US" altLang="ko-KR" sz="800" dirty="0"/>
              <a:t>Wages of employees required, such as platform management, contact with advertisers, etc.</a:t>
            </a:r>
          </a:p>
          <a:p>
            <a:pPr marL="228600" indent="-228600" eaLnBrk="1" hangingPunct="1">
              <a:buFont typeface="+mj-lt"/>
              <a:buAutoNum type="alphaUcPeriod"/>
            </a:pPr>
            <a:endParaRPr lang="en-US" altLang="ko-KR" sz="800" dirty="0"/>
          </a:p>
          <a:p>
            <a:pPr marL="228600" indent="-228600" eaLnBrk="1" hangingPunct="1">
              <a:buFont typeface="+mj-lt"/>
              <a:buAutoNum type="alphaUcPeriod"/>
            </a:pPr>
            <a:r>
              <a:rPr lang="en-US" altLang="ko-KR" sz="800" dirty="0"/>
              <a:t>Initial capital required before revenue such as advertising is generated.</a:t>
            </a:r>
          </a:p>
          <a:p>
            <a:pPr marL="228600" indent="-228600" eaLnBrk="1" hangingPunct="1">
              <a:buFont typeface="+mj-lt"/>
              <a:buAutoNum type="alphaUcPeriod"/>
            </a:pPr>
            <a:endParaRPr lang="en-US" altLang="ko-KR" sz="800" dirty="0"/>
          </a:p>
          <a:p>
            <a:pPr marL="228600" indent="-228600" eaLnBrk="1" hangingPunct="1">
              <a:buFont typeface="+mj-lt"/>
              <a:buAutoNum type="alphaUcPeriod"/>
            </a:pPr>
            <a:endParaRPr lang="en-US" altLang="ko-KR" sz="800" dirty="0"/>
          </a:p>
        </p:txBody>
      </p:sp>
      <p:sp>
        <p:nvSpPr>
          <p:cNvPr id="2057" name="Text Placeholder 48">
            <a:extLst>
              <a:ext uri="{FF2B5EF4-FFF2-40B4-BE49-F238E27FC236}">
                <a16:creationId xmlns:a16="http://schemas.microsoft.com/office/drawing/2014/main" id="{94946AB4-6DEC-49A2-9D14-81A4F97E921F}"/>
              </a:ext>
            </a:extLst>
          </p:cNvPr>
          <p:cNvSpPr>
            <a:spLocks noGrp="1"/>
          </p:cNvSpPr>
          <p:nvPr>
            <p:ph type="body" sz="quarter" idx="21"/>
          </p:nvPr>
        </p:nvSpPr>
        <p:spPr bwMode="auto">
          <a:xfrm>
            <a:off x="4649391" y="3657600"/>
            <a:ext cx="4099073" cy="1085850"/>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228600" indent="-228600" eaLnBrk="1" hangingPunct="1">
              <a:buFont typeface="+mj-lt"/>
              <a:buAutoNum type="alphaUcPeriod"/>
            </a:pPr>
            <a:r>
              <a:rPr lang="en-US" altLang="ko-KR" sz="800" dirty="0"/>
              <a:t>Free for Basic Users</a:t>
            </a:r>
          </a:p>
          <a:p>
            <a:pPr marL="228600" indent="-228600" eaLnBrk="1" hangingPunct="1">
              <a:buFont typeface="+mj-lt"/>
              <a:buAutoNum type="alphaUcPeriod"/>
            </a:pPr>
            <a:r>
              <a:rPr lang="en-US" altLang="ko-KR" sz="800" dirty="0"/>
              <a:t>Advertisements (exposing specific products first)</a:t>
            </a:r>
          </a:p>
          <a:p>
            <a:pPr marL="228600" indent="-228600" eaLnBrk="1" hangingPunct="1">
              <a:buFont typeface="+mj-lt"/>
              <a:buAutoNum type="alphaUcPeriod"/>
            </a:pPr>
            <a:r>
              <a:rPr lang="en-US" altLang="ko-KR" sz="800" dirty="0"/>
              <a:t>User data (what kind of products do consumers primarily use, what kind of product do they review)?</a:t>
            </a:r>
          </a:p>
          <a:p>
            <a:pPr marL="228600" indent="-228600" eaLnBrk="1" hangingPunct="1">
              <a:buFont typeface="+mj-lt"/>
              <a:buAutoNum type="alphaUcPeriod"/>
            </a:pPr>
            <a:r>
              <a:rPr lang="en-US" altLang="ko-KR" sz="800" dirty="0"/>
              <a:t>Product brokering fee (if the site grows large)</a:t>
            </a:r>
          </a:p>
          <a:p>
            <a:pPr marL="228600" indent="-228600" eaLnBrk="1" hangingPunct="1">
              <a:buFont typeface="+mj-lt"/>
              <a:buAutoNum type="alphaUcPeriod"/>
            </a:pPr>
            <a:r>
              <a:rPr lang="en-US" altLang="ko-KR" sz="800" dirty="0"/>
              <a:t>Sales fees (if the site is big enough to make a profit by selling products directly with local gourmet restaurants and famous chefs)</a:t>
            </a:r>
            <a:endParaRPr lang="en-GB" altLang="ko-KR" sz="800" dirty="0">
              <a:solidFill>
                <a:srgbClr val="919191"/>
              </a:solidFill>
              <a:latin typeface="Arial" panose="020B0604020202020204" pitchFamily="34" charset="0"/>
            </a:endParaRPr>
          </a:p>
        </p:txBody>
      </p:sp>
      <p:sp>
        <p:nvSpPr>
          <p:cNvPr id="21" name="직사각형 20">
            <a:extLst>
              <a:ext uri="{FF2B5EF4-FFF2-40B4-BE49-F238E27FC236}">
                <a16:creationId xmlns:a16="http://schemas.microsoft.com/office/drawing/2014/main" id="{B8EBE314-491A-4BE4-AB06-7DD88B031E2B}"/>
              </a:ext>
            </a:extLst>
          </p:cNvPr>
          <p:cNvSpPr/>
          <p:nvPr/>
        </p:nvSpPr>
        <p:spPr>
          <a:xfrm>
            <a:off x="6941865" y="122055"/>
            <a:ext cx="571500" cy="235638"/>
          </a:xfrm>
          <a:prstGeom prst="rect">
            <a:avLst/>
          </a:prstGeom>
          <a:solidFill>
            <a:srgbClr val="F1F1F1"/>
          </a:solidFill>
          <a:ln>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24EF128C-1350-4561-BBF0-8A63ECE78A3C}"/>
              </a:ext>
            </a:extLst>
          </p:cNvPr>
          <p:cNvSpPr/>
          <p:nvPr/>
        </p:nvSpPr>
        <p:spPr>
          <a:xfrm>
            <a:off x="3640013" y="94356"/>
            <a:ext cx="571500" cy="235638"/>
          </a:xfrm>
          <a:prstGeom prst="rect">
            <a:avLst/>
          </a:prstGeom>
          <a:solidFill>
            <a:srgbClr val="F1F1F1"/>
          </a:solidFill>
          <a:ln>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BDDE78A-2993-42D5-BEA9-7983B10AD24E}"/>
              </a:ext>
            </a:extLst>
          </p:cNvPr>
          <p:cNvSpPr/>
          <p:nvPr/>
        </p:nvSpPr>
        <p:spPr>
          <a:xfrm>
            <a:off x="5148064" y="94356"/>
            <a:ext cx="571500" cy="235638"/>
          </a:xfrm>
          <a:prstGeom prst="rect">
            <a:avLst/>
          </a:prstGeom>
          <a:solidFill>
            <a:srgbClr val="F1F1F1"/>
          </a:solidFill>
          <a:ln>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30E5FF4-71EC-4C07-8BFA-89197C3D969F}"/>
              </a:ext>
            </a:extLst>
          </p:cNvPr>
          <p:cNvSpPr/>
          <p:nvPr/>
        </p:nvSpPr>
        <p:spPr>
          <a:xfrm>
            <a:off x="8352420" y="122055"/>
            <a:ext cx="571500" cy="235638"/>
          </a:xfrm>
          <a:prstGeom prst="rect">
            <a:avLst/>
          </a:prstGeom>
          <a:solidFill>
            <a:srgbClr val="F1F1F1"/>
          </a:solidFill>
          <a:ln>
            <a:solidFill>
              <a:srgbClr val="F1F1F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848872" cy="461665"/>
            <a:chOff x="751640" y="216803"/>
            <a:chExt cx="7848872" cy="461665"/>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7848872" cy="461665"/>
              <a:chOff x="3343928" y="157803"/>
              <a:chExt cx="7848872" cy="461665"/>
            </a:xfrm>
          </p:grpSpPr>
          <p:sp>
            <p:nvSpPr>
              <p:cNvPr id="19" name="TextBox 18"/>
              <p:cNvSpPr txBox="1"/>
              <p:nvPr/>
            </p:nvSpPr>
            <p:spPr>
              <a:xfrm>
                <a:off x="3435032" y="157803"/>
                <a:ext cx="775776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lang="ko-KR" altLang="en-US"/>
                </a:pPr>
                <a:r>
                  <a:rPr kumimoji="0" lang="en-US" altLang="ko-KR" sz="2400" b="1" i="0" u="none" strike="noStrike" kern="1200" cap="none" spc="0" normalizeH="0" baseline="0" noProof="0" dirty="0">
                    <a:ln>
                      <a:noFill/>
                    </a:ln>
                    <a:solidFill>
                      <a:prstClr val="black"/>
                    </a:solidFill>
                    <a:effectLst/>
                    <a:uLnTx/>
                    <a:uFillTx/>
                    <a:latin typeface="맑은 고딕" pitchFamily="50" charset="-127"/>
                    <a:ea typeface="맑은 고딕" pitchFamily="50" charset="-127"/>
                    <a:cs typeface="+mn-cs"/>
                  </a:rPr>
                  <a:t>Competitive advantage of service </a:t>
                </a: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lang="ko-KR" altLang="en-US"/>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sp>
        <p:nvSpPr>
          <p:cNvPr id="16" name="TextBox 15">
            <a:extLst>
              <a:ext uri="{FF2B5EF4-FFF2-40B4-BE49-F238E27FC236}">
                <a16:creationId xmlns:a16="http://schemas.microsoft.com/office/drawing/2014/main" id="{B1AF479D-F6BD-4B06-B574-50B0735E9989}"/>
              </a:ext>
            </a:extLst>
          </p:cNvPr>
          <p:cNvSpPr txBox="1"/>
          <p:nvPr/>
        </p:nvSpPr>
        <p:spPr>
          <a:xfrm>
            <a:off x="1714217" y="2000862"/>
            <a:ext cx="20522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함초롬돋움"/>
              <a:ea typeface="함초롬돋움"/>
              <a:cs typeface="+mn-cs"/>
            </a:endParaRPr>
          </a:p>
        </p:txBody>
      </p:sp>
      <p:sp>
        <p:nvSpPr>
          <p:cNvPr id="25" name="TextBox 24">
            <a:extLst>
              <a:ext uri="{FF2B5EF4-FFF2-40B4-BE49-F238E27FC236}">
                <a16:creationId xmlns:a16="http://schemas.microsoft.com/office/drawing/2014/main" id="{960258EA-BAC9-4BAA-84A9-22DC9D2C5F83}"/>
              </a:ext>
            </a:extLst>
          </p:cNvPr>
          <p:cNvSpPr txBox="1"/>
          <p:nvPr/>
        </p:nvSpPr>
        <p:spPr>
          <a:xfrm>
            <a:off x="634308" y="735546"/>
            <a:ext cx="7658368" cy="4016484"/>
          </a:xfrm>
          <a:prstGeom prst="rect">
            <a:avLst/>
          </a:prstGeom>
          <a:noFill/>
        </p:spPr>
        <p:txBody>
          <a:bodyPr wrap="square" rtlCol="0">
            <a:spAutoFit/>
          </a:bodyPr>
          <a:lstStyle/>
          <a:p>
            <a:pPr marL="342900" lvl="0" indent="-342900">
              <a:buFont typeface="+mj-lt"/>
              <a:buAutoNum type="arabicPeriod"/>
            </a:pPr>
            <a:r>
              <a:rPr lang="en-US" altLang="ko-KR" sz="1500" dirty="0"/>
              <a:t>There is </a:t>
            </a:r>
            <a:r>
              <a:rPr lang="en-US" altLang="ko-KR" sz="1500" dirty="0">
                <a:solidFill>
                  <a:srgbClr val="FF0000"/>
                </a:solidFill>
              </a:rPr>
              <a:t>no competitor </a:t>
            </a:r>
            <a:r>
              <a:rPr lang="en-US" altLang="ko-KR" sz="1500" dirty="0"/>
              <a:t>who presents the products in a comprehensive way.</a:t>
            </a:r>
          </a:p>
          <a:p>
            <a:pPr marL="342900" lvl="0" indent="-342900">
              <a:buFont typeface="+mj-lt"/>
              <a:buAutoNum type="arabicPeriod"/>
            </a:pPr>
            <a:endParaRPr lang="en-US" altLang="ko-KR" sz="1500" dirty="0"/>
          </a:p>
          <a:p>
            <a:pPr marL="342900" lvl="0" indent="-342900">
              <a:buFont typeface="+mj-lt"/>
              <a:buAutoNum type="arabicPeriod"/>
            </a:pPr>
            <a:endParaRPr lang="en-US" altLang="ko-KR" sz="1500" dirty="0"/>
          </a:p>
          <a:p>
            <a:pPr marL="342900" lvl="0" indent="-342900">
              <a:buFont typeface="+mj-lt"/>
              <a:buAutoNum type="arabicPeriod"/>
            </a:pPr>
            <a:r>
              <a:rPr lang="en-US" altLang="ko-KR" sz="1500" dirty="0"/>
              <a:t>Since the market is </a:t>
            </a:r>
            <a:r>
              <a:rPr lang="en-US" altLang="ko-KR" sz="1500" dirty="0">
                <a:solidFill>
                  <a:srgbClr val="FF0000"/>
                </a:solidFill>
              </a:rPr>
              <a:t>blue ocean</a:t>
            </a:r>
            <a:r>
              <a:rPr lang="en-US" altLang="ko-KR" sz="1500" dirty="0"/>
              <a:t>, there is a high possibility of further growth.</a:t>
            </a:r>
          </a:p>
          <a:p>
            <a:pPr marL="342900" lvl="0" indent="-342900">
              <a:buFont typeface="+mj-lt"/>
              <a:buAutoNum type="arabicPeriod"/>
            </a:pPr>
            <a:endParaRPr kumimoji="0" lang="en-US" altLang="ko-KR" sz="1500" b="0" i="0" u="none" strike="noStrike" kern="1200" cap="none" spc="0" normalizeH="0" baseline="0" noProof="0" dirty="0">
              <a:ln>
                <a:noFill/>
              </a:ln>
              <a:solidFill>
                <a:prstClr val="black"/>
              </a:solidFill>
              <a:effectLst/>
              <a:uLnTx/>
              <a:uFillTx/>
              <a:latin typeface="함초롬돋움"/>
              <a:ea typeface="08서울남산체 B" panose="02020603020101020101"/>
              <a:cs typeface="+mn-cs"/>
            </a:endParaRPr>
          </a:p>
          <a:p>
            <a:pPr marL="342900" lvl="0" indent="-342900">
              <a:buFont typeface="+mj-lt"/>
              <a:buAutoNum type="arabicPeriod"/>
            </a:pPr>
            <a:endParaRPr kumimoji="0" lang="en-US" altLang="ko-KR" sz="1500" b="0" i="0" u="none" strike="noStrike" kern="1200" cap="none" spc="0" normalizeH="0" baseline="0" noProof="0" dirty="0">
              <a:ln>
                <a:noFill/>
              </a:ln>
              <a:solidFill>
                <a:prstClr val="black"/>
              </a:solidFill>
              <a:effectLst/>
              <a:uLnTx/>
              <a:uFillTx/>
              <a:latin typeface="함초롬돋움"/>
              <a:ea typeface="08서울남산체 B" panose="02020603020101020101"/>
              <a:cs typeface="+mn-cs"/>
            </a:endParaRPr>
          </a:p>
          <a:p>
            <a:pPr marL="342900" lvl="0" indent="-342900">
              <a:buFont typeface="+mj-lt"/>
              <a:buAutoNum type="arabicPeriod"/>
            </a:pPr>
            <a:r>
              <a:rPr lang="en-US" altLang="ko-KR" sz="1500" dirty="0"/>
              <a:t>Platform services have the advantage of being used by many people due to the market characteristics of consumers who are sensitive to characteristics such as price, quality and convenience.</a:t>
            </a:r>
          </a:p>
          <a:p>
            <a:pPr marL="342900" lvl="0" indent="-342900">
              <a:buFont typeface="+mj-lt"/>
              <a:buAutoNum type="arabicPeriod"/>
            </a:pPr>
            <a:endParaRPr kumimoji="0" lang="en-US" altLang="ko-KR" sz="1500" b="0" i="0" u="none" strike="noStrike" kern="1200" cap="none" spc="0" normalizeH="0" baseline="0" noProof="0" dirty="0">
              <a:ln>
                <a:noFill/>
              </a:ln>
              <a:solidFill>
                <a:prstClr val="black"/>
              </a:solidFill>
              <a:effectLst/>
              <a:uLnTx/>
              <a:uFillTx/>
              <a:latin typeface="함초롬돋움"/>
              <a:ea typeface="08서울남산체 B" panose="02020603020101020101"/>
              <a:cs typeface="+mn-cs"/>
            </a:endParaRPr>
          </a:p>
          <a:p>
            <a:pPr marL="342900" lvl="0" indent="-342900">
              <a:buFont typeface="+mj-lt"/>
              <a:buAutoNum type="arabicPeriod"/>
            </a:pPr>
            <a:endParaRPr kumimoji="0" lang="en-US" altLang="ko-KR" sz="1500" b="0" i="0" u="none" strike="noStrike" kern="1200" cap="none" spc="0" normalizeH="0" baseline="0" noProof="0" dirty="0">
              <a:ln>
                <a:noFill/>
              </a:ln>
              <a:solidFill>
                <a:prstClr val="black"/>
              </a:solidFill>
              <a:effectLst/>
              <a:uLnTx/>
              <a:uFillTx/>
              <a:latin typeface="함초롬돋움"/>
              <a:ea typeface="08서울남산체 B" panose="02020603020101020101"/>
              <a:cs typeface="+mn-cs"/>
            </a:endParaRPr>
          </a:p>
          <a:p>
            <a:pPr marL="342900" lvl="0" indent="-342900">
              <a:buFont typeface="+mj-lt"/>
              <a:buAutoNum type="arabicPeriod"/>
            </a:pPr>
            <a:r>
              <a:rPr lang="en-US" altLang="ko-KR" sz="1500" dirty="0"/>
              <a:t>Users are relatively </a:t>
            </a:r>
            <a:r>
              <a:rPr lang="en-US" altLang="ko-KR" sz="1500" dirty="0">
                <a:solidFill>
                  <a:srgbClr val="FF0000"/>
                </a:solidFill>
              </a:rPr>
              <a:t>information-sensitive</a:t>
            </a:r>
            <a:r>
              <a:rPr lang="en-US" altLang="ko-KR" sz="1500" dirty="0"/>
              <a:t> and familiar with IT devices, so they are familiar with services.</a:t>
            </a:r>
          </a:p>
          <a:p>
            <a:pPr marL="342900" lvl="0" indent="-342900">
              <a:buFont typeface="+mj-lt"/>
              <a:buAutoNum type="arabicPeriod"/>
            </a:pPr>
            <a:endParaRPr lang="en-US" altLang="ko-KR" sz="1500" dirty="0"/>
          </a:p>
          <a:p>
            <a:pPr marL="342900" lvl="0" indent="-342900">
              <a:buFont typeface="+mj-lt"/>
              <a:buAutoNum type="arabicPeriod"/>
            </a:pPr>
            <a:endParaRPr lang="en-US" altLang="ko-KR" sz="1500" dirty="0"/>
          </a:p>
          <a:p>
            <a:pPr marL="342900" lvl="0" indent="-342900">
              <a:buFont typeface="+mj-lt"/>
              <a:buAutoNum type="arabicPeriod"/>
            </a:pPr>
            <a:r>
              <a:rPr lang="en-US" altLang="ko-KR" sz="1500" dirty="0">
                <a:solidFill>
                  <a:srgbClr val="FF0000"/>
                </a:solidFill>
              </a:rPr>
              <a:t>Review data, consumption data</a:t>
            </a:r>
            <a:r>
              <a:rPr lang="en-US" altLang="ko-KR" sz="1500" dirty="0"/>
              <a:t>, etc., produced by the user are processed and analyzed to obtain the result.</a:t>
            </a:r>
            <a:endParaRPr lang="ko-KR" altLang="en-US" sz="1500" dirty="0"/>
          </a:p>
        </p:txBody>
      </p:sp>
    </p:spTree>
    <p:extLst>
      <p:ext uri="{BB962C8B-B14F-4D97-AF65-F5344CB8AC3E}">
        <p14:creationId xmlns:p14="http://schemas.microsoft.com/office/powerpoint/2010/main" val="35832231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p:cNvGrpSpPr/>
          <p:nvPr/>
        </p:nvGrpSpPr>
        <p:grpSpPr>
          <a:xfrm>
            <a:off x="575556" y="139859"/>
            <a:ext cx="7848872" cy="461665"/>
            <a:chOff x="751640" y="216803"/>
            <a:chExt cx="7848872" cy="461665"/>
          </a:xfrm>
        </p:grpSpPr>
        <p:cxnSp>
          <p:nvCxnSpPr>
            <p:cNvPr id="14" name="직선 연결선 13"/>
            <p:cNvCxnSpPr/>
            <p:nvPr/>
          </p:nvCxnSpPr>
          <p:spPr>
            <a:xfrm>
              <a:off x="811384" y="678468"/>
              <a:ext cx="7657376"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751640" y="216803"/>
              <a:ext cx="7848872" cy="461665"/>
              <a:chOff x="3343928" y="157803"/>
              <a:chExt cx="7848872" cy="461665"/>
            </a:xfrm>
          </p:grpSpPr>
          <p:sp>
            <p:nvSpPr>
              <p:cNvPr id="19" name="TextBox 18"/>
              <p:cNvSpPr txBox="1"/>
              <p:nvPr/>
            </p:nvSpPr>
            <p:spPr>
              <a:xfrm>
                <a:off x="3435032" y="157803"/>
                <a:ext cx="7757768" cy="461665"/>
              </a:xfrm>
              <a:prstGeom prst="rect">
                <a:avLst/>
              </a:prstGeom>
              <a:noFill/>
            </p:spPr>
            <p:txBody>
              <a:bodyPr wrap="square" rtlCol="0">
                <a:spAutoFit/>
              </a:bodyPr>
              <a:lstStyle/>
              <a:p>
                <a:pPr lvl="0">
                  <a:defRPr lang="ko-KR" altLang="en-US"/>
                </a:pPr>
                <a:r>
                  <a:rPr lang="en-US" altLang="ko-KR" sz="2400" b="1" dirty="0">
                    <a:latin typeface="맑은 고딕" pitchFamily="50" charset="-127"/>
                    <a:ea typeface="맑은 고딕" pitchFamily="50" charset="-127"/>
                  </a:rPr>
                  <a:t>Marketing Plan</a:t>
                </a:r>
                <a:endParaRPr kumimoji="0" lang="en-US" altLang="ko-KR" sz="2400" b="1" i="0" u="none" strike="noStrike" kern="1200" cap="none" spc="0" normalizeH="0" baseline="0" noProof="0" dirty="0">
                  <a:ln>
                    <a:noFill/>
                  </a:ln>
                  <a:solidFill>
                    <a:prstClr val="black"/>
                  </a:solidFill>
                  <a:effectLst/>
                  <a:uLnTx/>
                  <a:uFillTx/>
                  <a:latin typeface="맑은 고딕" pitchFamily="50" charset="-127"/>
                  <a:ea typeface="맑은 고딕" pitchFamily="50" charset="-127"/>
                  <a:cs typeface="+mn-cs"/>
                </a:endParaRPr>
              </a:p>
            </p:txBody>
          </p:sp>
          <p:sp>
            <p:nvSpPr>
              <p:cNvPr id="20" name="직사각형 19"/>
              <p:cNvSpPr/>
              <p:nvPr/>
            </p:nvSpPr>
            <p:spPr>
              <a:xfrm>
                <a:off x="3343928" y="173192"/>
                <a:ext cx="68072" cy="369332"/>
              </a:xfrm>
              <a:prstGeom prst="rect">
                <a:avLst/>
              </a:prstGeom>
              <a:solidFill>
                <a:srgbClr val="4790B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grpSp>
      </p:grpSp>
      <p:sp>
        <p:nvSpPr>
          <p:cNvPr id="42" name="한쪽 모서리가 둥근 사각형 41"/>
          <p:cNvSpPr/>
          <p:nvPr/>
        </p:nvSpPr>
        <p:spPr>
          <a:xfrm>
            <a:off x="-396621" y="4893530"/>
            <a:ext cx="12169522" cy="594544"/>
          </a:xfrm>
          <a:prstGeom prst="round1Rect">
            <a:avLst>
              <a:gd name="adj" fmla="val 16667"/>
            </a:avLst>
          </a:prstGeom>
          <a:solidFill>
            <a:srgbClr val="036298"/>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lang="ko-KR" altLang="en-US"/>
            </a:pPr>
            <a:endParaRPr kumimoji="0" lang="ko-KR" altLang="en-US" sz="1800" b="0" i="0" u="none" strike="noStrike" kern="1200" cap="none" spc="0" normalizeH="0" baseline="0" noProof="0">
              <a:ln>
                <a:noFill/>
              </a:ln>
              <a:solidFill>
                <a:prstClr val="white"/>
              </a:solidFill>
              <a:effectLst/>
              <a:uLnTx/>
              <a:uFillTx/>
              <a:latin typeface="함초롬돋움"/>
              <a:ea typeface="함초롬돋움"/>
              <a:cs typeface="+mn-cs"/>
            </a:endParaRPr>
          </a:p>
        </p:txBody>
      </p:sp>
      <p:sp>
        <p:nvSpPr>
          <p:cNvPr id="16" name="TextBox 15">
            <a:extLst>
              <a:ext uri="{FF2B5EF4-FFF2-40B4-BE49-F238E27FC236}">
                <a16:creationId xmlns:a16="http://schemas.microsoft.com/office/drawing/2014/main" id="{B1AF479D-F6BD-4B06-B574-50B0735E9989}"/>
              </a:ext>
            </a:extLst>
          </p:cNvPr>
          <p:cNvSpPr txBox="1"/>
          <p:nvPr/>
        </p:nvSpPr>
        <p:spPr>
          <a:xfrm>
            <a:off x="1714217" y="2000862"/>
            <a:ext cx="20522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함초롬돋움"/>
              <a:ea typeface="함초롬돋움"/>
              <a:cs typeface="+mn-cs"/>
            </a:endParaRPr>
          </a:p>
        </p:txBody>
      </p:sp>
      <p:sp>
        <p:nvSpPr>
          <p:cNvPr id="2" name="TextBox 1">
            <a:extLst>
              <a:ext uri="{FF2B5EF4-FFF2-40B4-BE49-F238E27FC236}">
                <a16:creationId xmlns:a16="http://schemas.microsoft.com/office/drawing/2014/main" id="{21D9E679-DD19-4D73-9CD8-A6E163F7CC4A}"/>
              </a:ext>
            </a:extLst>
          </p:cNvPr>
          <p:cNvSpPr txBox="1"/>
          <p:nvPr/>
        </p:nvSpPr>
        <p:spPr>
          <a:xfrm>
            <a:off x="666660" y="699542"/>
            <a:ext cx="5453512" cy="1292662"/>
          </a:xfrm>
          <a:prstGeom prst="rect">
            <a:avLst/>
          </a:prstGeom>
          <a:noFill/>
        </p:spPr>
        <p:txBody>
          <a:bodyPr wrap="square" rtlCol="0">
            <a:spAutoFit/>
          </a:bodyPr>
          <a:lstStyle/>
          <a:p>
            <a:r>
              <a:rPr lang="en-US" altLang="ko-KR" dirty="0">
                <a:solidFill>
                  <a:srgbClr val="FF0000"/>
                </a:solidFill>
              </a:rPr>
              <a:t>Real-time optimization</a:t>
            </a:r>
          </a:p>
          <a:p>
            <a:pPr marL="742950" lvl="1" indent="-285750">
              <a:buFont typeface="Arial" panose="020B0604020202020204" pitchFamily="34" charset="0"/>
              <a:buChar char="•"/>
            </a:pPr>
            <a:r>
              <a:rPr lang="en-US" altLang="ko-KR" sz="1500" dirty="0"/>
              <a:t>Using Amazon Personalize, one of Amazon's machine learning technologies, it will analyze consumer preferences and recommend products that suit the TPO situations.</a:t>
            </a:r>
          </a:p>
        </p:txBody>
      </p:sp>
      <p:pic>
        <p:nvPicPr>
          <p:cNvPr id="10" name="Picture 2" descr="Amazon Personalize 작동 방식">
            <a:extLst>
              <a:ext uri="{FF2B5EF4-FFF2-40B4-BE49-F238E27FC236}">
                <a16:creationId xmlns:a16="http://schemas.microsoft.com/office/drawing/2014/main" id="{F9AAE3CF-9D2F-4354-8EFE-90158E245F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32"/>
          <a:stretch/>
        </p:blipFill>
        <p:spPr bwMode="auto">
          <a:xfrm>
            <a:off x="6012160" y="670940"/>
            <a:ext cx="2568043" cy="1328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876397-39C2-48B4-8E55-6E0371DBE024}"/>
              </a:ext>
            </a:extLst>
          </p:cNvPr>
          <p:cNvSpPr txBox="1"/>
          <p:nvPr/>
        </p:nvSpPr>
        <p:spPr>
          <a:xfrm>
            <a:off x="664823" y="1787791"/>
            <a:ext cx="8500372" cy="1246495"/>
          </a:xfrm>
          <a:prstGeom prst="rect">
            <a:avLst/>
          </a:prstGeom>
          <a:noFill/>
        </p:spPr>
        <p:txBody>
          <a:bodyPr wrap="square" rtlCol="0">
            <a:spAutoFit/>
          </a:bodyPr>
          <a:lstStyle/>
          <a:p>
            <a:pPr marL="742950" lvl="1" indent="-285750">
              <a:buFont typeface="Arial" panose="020B0604020202020204" pitchFamily="34" charset="0"/>
              <a:buChar char="•"/>
            </a:pPr>
            <a:endParaRPr lang="en-US" altLang="ko-KR" sz="1500" dirty="0"/>
          </a:p>
          <a:p>
            <a:pPr marL="742950" lvl="1" indent="-285750">
              <a:buFont typeface="Arial" panose="020B0604020202020204" pitchFamily="34" charset="0"/>
              <a:buChar char="•"/>
            </a:pPr>
            <a:r>
              <a:rPr lang="en-US" altLang="ko-KR" sz="1500" dirty="0"/>
              <a:t>Analyze user reviews in real time, introduce a machine learning technique that prevents recommendations for products similar to the product, and recommend products that consumers really want.</a:t>
            </a:r>
          </a:p>
          <a:p>
            <a:pPr marL="742950" lvl="1" indent="-285750">
              <a:buFont typeface="Arial" panose="020B0604020202020204" pitchFamily="34" charset="0"/>
              <a:buChar char="•"/>
            </a:pPr>
            <a:endParaRPr lang="en-US" altLang="ko-KR" sz="1500" dirty="0"/>
          </a:p>
        </p:txBody>
      </p:sp>
      <p:sp>
        <p:nvSpPr>
          <p:cNvPr id="15" name="TextBox 14">
            <a:extLst>
              <a:ext uri="{FF2B5EF4-FFF2-40B4-BE49-F238E27FC236}">
                <a16:creationId xmlns:a16="http://schemas.microsoft.com/office/drawing/2014/main" id="{043B0739-D4AE-404F-98F6-CCE9F0548314}"/>
              </a:ext>
            </a:extLst>
          </p:cNvPr>
          <p:cNvSpPr txBox="1"/>
          <p:nvPr/>
        </p:nvSpPr>
        <p:spPr>
          <a:xfrm>
            <a:off x="666660" y="2938232"/>
            <a:ext cx="7657376" cy="1985159"/>
          </a:xfrm>
          <a:prstGeom prst="rect">
            <a:avLst/>
          </a:prstGeom>
          <a:noFill/>
        </p:spPr>
        <p:txBody>
          <a:bodyPr wrap="square" rtlCol="0">
            <a:spAutoFit/>
          </a:bodyPr>
          <a:lstStyle/>
          <a:p>
            <a:r>
              <a:rPr lang="en-US" altLang="ko-KR" dirty="0">
                <a:solidFill>
                  <a:srgbClr val="FF0000"/>
                </a:solidFill>
              </a:rPr>
              <a:t>Marketing with Data</a:t>
            </a:r>
          </a:p>
          <a:p>
            <a:pPr marL="742950" lvl="1" indent="-285750">
              <a:buFont typeface="Arial" panose="020B0604020202020204" pitchFamily="34" charset="0"/>
              <a:buChar char="•"/>
            </a:pPr>
            <a:r>
              <a:rPr lang="en-US" altLang="ko-KR" sz="1500" dirty="0"/>
              <a:t>It will attract people through promotion using promotional comments like ‘the lowest price!‘</a:t>
            </a:r>
          </a:p>
          <a:p>
            <a:pPr marL="742950" lvl="1" indent="-285750">
              <a:buFont typeface="Arial" panose="020B0604020202020204" pitchFamily="34" charset="0"/>
              <a:buChar char="•"/>
            </a:pPr>
            <a:endParaRPr lang="en-US" altLang="ko-KR" sz="1500" dirty="0"/>
          </a:p>
          <a:p>
            <a:pPr marL="742950" lvl="1" indent="-285750">
              <a:buFont typeface="Arial" panose="020B0604020202020204" pitchFamily="34" charset="0"/>
              <a:buChar char="•"/>
            </a:pPr>
            <a:r>
              <a:rPr lang="en-US" altLang="ko-KR" sz="1500" dirty="0"/>
              <a:t>It allows users to spread review data created in the app to a variety of communities, including “NAVER” and “Google,” increasing the influx of new users.</a:t>
            </a:r>
          </a:p>
          <a:p>
            <a:pPr marL="742950" lvl="1" indent="-285750">
              <a:buFont typeface="Arial" panose="020B0604020202020204" pitchFamily="34" charset="0"/>
              <a:buChar char="•"/>
            </a:pPr>
            <a:endParaRPr lang="en-US" altLang="ko-KR" sz="1500" dirty="0"/>
          </a:p>
        </p:txBody>
      </p:sp>
    </p:spTree>
    <p:extLst>
      <p:ext uri="{BB962C8B-B14F-4D97-AF65-F5344CB8AC3E}">
        <p14:creationId xmlns:p14="http://schemas.microsoft.com/office/powerpoint/2010/main" val="4276758338"/>
      </p:ext>
    </p:extLst>
  </p:cSld>
  <p:clrMapOvr>
    <a:masterClrMapping/>
  </p:clrMapOvr>
  <p:transition>
    <p:fade/>
  </p:transition>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
      </a:majorFont>
      <a:minorFont>
        <a:latin typeface="함초롬돋움"/>
        <a:ea typeface="함초롬돋움"/>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Neos Chronos">
      <a:dk1>
        <a:srgbClr val="444444"/>
      </a:dk1>
      <a:lt1>
        <a:sysClr val="window" lastClr="FFFFFF"/>
      </a:lt1>
      <a:dk2>
        <a:srgbClr val="222222"/>
      </a:dk2>
      <a:lt2>
        <a:srgbClr val="F3F3F3"/>
      </a:lt2>
      <a:accent1>
        <a:srgbClr val="669933"/>
      </a:accent1>
      <a:accent2>
        <a:srgbClr val="38BEEA"/>
      </a:accent2>
      <a:accent3>
        <a:srgbClr val="EA38C0"/>
      </a:accent3>
      <a:accent4>
        <a:srgbClr val="EABB38"/>
      </a:accent4>
      <a:accent5>
        <a:srgbClr val="788C92"/>
      </a:accent5>
      <a:accent6>
        <a:srgbClr val="EA6238"/>
      </a:accent6>
      <a:hlink>
        <a:srgbClr val="787828"/>
      </a:hlink>
      <a:folHlink>
        <a:srgbClr val="9AA2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
      </a:majorFont>
      <a:minorFont>
        <a:latin typeface="함초롬돋움"/>
        <a:ea typeface="함초롬돋움"/>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5807</TotalTime>
  <Words>1536</Words>
  <Application>Microsoft Office PowerPoint</Application>
  <PresentationFormat>화면 슬라이드 쇼(16:9)</PresentationFormat>
  <Paragraphs>149</Paragraphs>
  <Slides>13</Slides>
  <Notes>10</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13</vt:i4>
      </vt:variant>
    </vt:vector>
  </HeadingPairs>
  <TitlesOfParts>
    <vt:vector size="23" baseType="lpstr">
      <vt:lpstr>나눔고딕 ExtraBold</vt:lpstr>
      <vt:lpstr>나눔명조</vt:lpstr>
      <vt:lpstr>돋움체</vt:lpstr>
      <vt:lpstr>맑은 고딕</vt:lpstr>
      <vt:lpstr>함초롬돋움</vt:lpstr>
      <vt:lpstr>Arial</vt:lpstr>
      <vt:lpstr>Calibri</vt:lpstr>
      <vt:lpstr>Wingdings</vt:lpstr>
      <vt:lpstr>한컴오피스</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미래</dc:creator>
  <cp:lastModifiedBy>LeeSungHo</cp:lastModifiedBy>
  <cp:revision>428</cp:revision>
  <dcterms:created xsi:type="dcterms:W3CDTF">2015-11-08T11:49:12Z</dcterms:created>
  <dcterms:modified xsi:type="dcterms:W3CDTF">2020-06-18T04:23:27Z</dcterms:modified>
</cp:coreProperties>
</file>